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6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00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11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47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18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6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7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16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6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34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EA15526-7079-4B7B-987C-1B5FAE11A0FF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5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68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>
            <a:extLst>
              <a:ext uri="{FF2B5EF4-FFF2-40B4-BE49-F238E27FC236}">
                <a16:creationId xmlns:a16="http://schemas.microsoft.com/office/drawing/2014/main" id="{44005A49-7DB0-47C7-95EE-9ABFCDC80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57" b="91573" l="10000" r="90000"/>
                    </a14:imgEffect>
                  </a14:imgLayer>
                </a14:imgProps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C9463-4417-49B5-A51B-7A28469AC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MỘT SỐ VẤN ĐỀ TỒN TẠI TRONG </a:t>
            </a:r>
            <a:b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XỬ LÝ Đ</a:t>
            </a:r>
            <a:r>
              <a:rPr lang="vi-VN" sz="46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N NHÃN HIỆU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A8666-9539-4EBE-9227-8D13D778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750" y="4528498"/>
            <a:ext cx="9440034" cy="12095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endParaRPr lang="en-US" sz="1400" dirty="0"/>
          </a:p>
          <a:p>
            <a:pPr algn="r">
              <a:lnSpc>
                <a:spcPct val="100000"/>
              </a:lnSpc>
            </a:pPr>
            <a:endParaRPr lang="en-US" sz="1800" dirty="0"/>
          </a:p>
          <a:p>
            <a:pPr algn="r">
              <a:lnSpc>
                <a:spcPct val="100000"/>
              </a:lnSpc>
            </a:pPr>
            <a:endParaRPr lang="en-US" sz="1800" dirty="0"/>
          </a:p>
          <a:p>
            <a:pPr algn="r">
              <a:lnSpc>
                <a:spcPct val="100000"/>
              </a:lnSpc>
            </a:pP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16/12/2019</a:t>
            </a:r>
          </a:p>
          <a:p>
            <a:pPr algn="r">
              <a:lnSpc>
                <a:spcPct val="100000"/>
              </a:lnSpc>
            </a:pP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SHTT</a:t>
            </a:r>
          </a:p>
        </p:txBody>
      </p:sp>
    </p:spTree>
    <p:extLst>
      <p:ext uri="{BB962C8B-B14F-4D97-AF65-F5344CB8AC3E}">
        <p14:creationId xmlns:p14="http://schemas.microsoft.com/office/powerpoint/2010/main" val="109555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C7CB-7E94-444D-8080-7C29016C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47869"/>
            <a:ext cx="9603275" cy="1405885"/>
          </a:xfrm>
        </p:spPr>
        <p:txBody>
          <a:bodyPr>
            <a:normAutofit fontScale="90000"/>
          </a:bodyPr>
          <a:lstStyle/>
          <a:p>
            <a:pPr algn="ctr"/>
            <a:r>
              <a:rPr lang="vi-VN" sz="3600" dirty="0">
                <a:latin typeface="+mn-lt"/>
              </a:rPr>
              <a:t>Các vấn đề đã được đặt ra </a:t>
            </a:r>
            <a:r>
              <a:rPr lang="en-US" sz="3600" dirty="0" err="1">
                <a:latin typeface="+mn-lt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+mn-lt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+mn-lt"/>
                <a:cs typeface="Arial" panose="020B0604020202020204" pitchFamily="34" charset="0"/>
              </a:rPr>
              <a:t> 2018 </a:t>
            </a:r>
            <a:r>
              <a:rPr lang="en-US" sz="3600" dirty="0" err="1">
                <a:latin typeface="+mn-lt"/>
                <a:cs typeface="Arial" panose="020B0604020202020204" pitchFamily="34" charset="0"/>
              </a:rPr>
              <a:t>ch</a:t>
            </a:r>
            <a:r>
              <a:rPr lang="vi-VN" sz="3600" dirty="0">
                <a:latin typeface="+mn-lt"/>
                <a:cs typeface="Arial" panose="020B0604020202020204" pitchFamily="34" charset="0"/>
              </a:rPr>
              <a:t>ư</a:t>
            </a:r>
            <a:r>
              <a:rPr lang="en-US" sz="3600" dirty="0">
                <a:latin typeface="+mn-lt"/>
                <a:cs typeface="Arial" panose="020B0604020202020204" pitchFamily="34" charset="0"/>
              </a:rPr>
              <a:t>a </a:t>
            </a:r>
            <a:r>
              <a:rPr lang="en-US" sz="3600" dirty="0" err="1">
                <a:latin typeface="+mn-lt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+mn-lt"/>
                <a:cs typeface="Arial" panose="020B0604020202020204" pitchFamily="34" charset="0"/>
              </a:rPr>
              <a:t>quyết</a:t>
            </a:r>
            <a:r>
              <a:rPr lang="en-US" sz="3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+mn-lt"/>
                <a:cs typeface="Arial" panose="020B0604020202020204" pitchFamily="34" charset="0"/>
              </a:rPr>
              <a:t>hoặc</a:t>
            </a:r>
            <a:r>
              <a:rPr lang="vi-VN" sz="3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+mn-lt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+mn-lt"/>
                <a:cs typeface="Arial" panose="020B0604020202020204" pitchFamily="34" charset="0"/>
              </a:rPr>
              <a:t>tiễn</a:t>
            </a:r>
            <a:r>
              <a:rPr lang="en-US" sz="3600" dirty="0">
                <a:latin typeface="+mn-lt"/>
                <a:cs typeface="Arial" panose="020B0604020202020204" pitchFamily="34" charset="0"/>
              </a:rPr>
              <a:t> </a:t>
            </a:r>
            <a:br>
              <a:rPr lang="en-US" sz="3600" dirty="0">
                <a:latin typeface="+mn-lt"/>
                <a:cs typeface="Arial" panose="020B0604020202020204" pitchFamily="34" charset="0"/>
              </a:rPr>
            </a:br>
            <a:r>
              <a:rPr lang="en-US" sz="3600" dirty="0" err="1">
                <a:latin typeface="+mn-lt"/>
                <a:cs typeface="Arial" panose="020B0604020202020204" pitchFamily="34" charset="0"/>
              </a:rPr>
              <a:t>thay</a:t>
            </a:r>
            <a:r>
              <a:rPr lang="en-US" sz="3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+mn-lt"/>
                <a:cs typeface="Arial" panose="020B0604020202020204" pitchFamily="34" charset="0"/>
              </a:rPr>
              <a:t>đổi</a:t>
            </a:r>
            <a:r>
              <a:rPr lang="vi-VN" sz="3600" dirty="0">
                <a:latin typeface="+mn-lt"/>
                <a:cs typeface="Arial" panose="020B0604020202020204" pitchFamily="34" charset="0"/>
              </a:rPr>
              <a:t> </a:t>
            </a:r>
            <a:endParaRPr lang="en-US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3ED3F-5B1C-44A1-9ACA-1632D0842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nhầm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GCN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2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5627-5BFD-4F20-ABF3-A9C979C0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33432"/>
            <a:ext cx="10353762" cy="1266737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DEFD-C935-4255-B587-B67FB09C5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ởng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sf/dv: Niagara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31 (ĐK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31676), Everest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(ĐK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5006), ATLANTIC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vali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xach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18 (ĐK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173905),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Hồng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(ĐK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75113)</a:t>
            </a:r>
          </a:p>
          <a:p>
            <a:pPr lvl="1"/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 “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sf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ngói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 (ĐK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98237)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sf n</a:t>
            </a:r>
            <a:r>
              <a:rPr lang="vi-VN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dứa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(ĐK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40899)</a:t>
            </a:r>
          </a:p>
          <a:p>
            <a:pPr lvl="1"/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“THANH BÌNH” (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Tháp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130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GCN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sf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9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39DE-9EF6-4372-8E66-696E0EA6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79508"/>
            <a:ext cx="10353762" cy="1187392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F63B-364A-40B7-B2F1-035E18EE7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nguốn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bao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altLang="en-US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altLang="en-US" sz="2400" i="1" dirty="0">
                <a:solidFill>
                  <a:srgbClr val="00B0F0"/>
                </a:solidFill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 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3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35CE-6935-46D8-BCB3-09EE47045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822" y="329082"/>
            <a:ext cx="928878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vi-VN" sz="3600" dirty="0">
                <a:latin typeface="+mn-lt"/>
              </a:rPr>
              <a:t>Nhãn hiệu bị từ chối vì tương tự gây nhầm lẫn với nhãn hiệu đã hết hạn hiệu lực chưa quá 5 năm  </a:t>
            </a:r>
            <a:br>
              <a:rPr lang="vi-V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76231-6BBA-48FB-9410-3D31E2360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8-9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74.2.h)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nhầm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95.1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HL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thậm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–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0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1E61-D058-431E-AE53-1C884FB2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780" y="385664"/>
            <a:ext cx="9034943" cy="1185645"/>
          </a:xfrm>
        </p:spPr>
        <p:txBody>
          <a:bodyPr>
            <a:normAutofit fontScale="90000"/>
          </a:bodyPr>
          <a:lstStyle/>
          <a:p>
            <a:pPr algn="ctr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Cơ sở pháp lý để từ chối/phản đối đơn và hủy bỏ gcn đã cấp dựa trên động cơ không trung thực</a:t>
            </a:r>
            <a:br>
              <a:rPr lang="vi-V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2D12F-ECF2-479D-B66B-F9A448571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228" y="2114026"/>
            <a:ext cx="8596668" cy="444745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hay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2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D8C3-5EDA-4BC9-8917-0E89CFC5C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B96C5-9665-4D6E-80A6-6BBBBF79FD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8442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819</TotalTime>
  <Words>919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Times New Roman</vt:lpstr>
      <vt:lpstr>Gallery</vt:lpstr>
      <vt:lpstr>MỘT SỐ VẤN ĐỀ TỒN TẠI TRONG  XỬ LÝ ĐƠN NHÃN HIỆU </vt:lpstr>
      <vt:lpstr>Các vấn đề đã được đặt ra trong năm 2018 chưa giải quyết hoặc thực tiễn  thay đổi </vt:lpstr>
      <vt:lpstr>Đăng ký nhãn hiệu chứa tên địa danh không liên quan đến sản phẩm dịch vụ đăng ký </vt:lpstr>
      <vt:lpstr>Đăng ký nhãn hiệu chứa tên địa danh không liên quan đến sản phẩm dịch vụ đăng ký </vt:lpstr>
      <vt:lpstr>Nhãn hiệu bị từ chối vì tương tự gây nhầm lẫn với nhãn hiệu đã hết hạn hiệu lực chưa quá 5 năm   </vt:lpstr>
      <vt:lpstr>Cơ sở pháp lý để từ chối/phản đối đơn và hủy bỏ gcn đã cấp dựa trên động cơ không trung thực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SỐ VẤN ĐỀ TỒN TẠI</dc:title>
  <dc:creator>Nguyen Thu Anh</dc:creator>
  <cp:lastModifiedBy>Nguyen Thu Anh</cp:lastModifiedBy>
  <cp:revision>44</cp:revision>
  <dcterms:created xsi:type="dcterms:W3CDTF">2019-12-13T02:27:11Z</dcterms:created>
  <dcterms:modified xsi:type="dcterms:W3CDTF">2019-12-14T06:02:27Z</dcterms:modified>
</cp:coreProperties>
</file>