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4"/>
  </p:notesMasterIdLst>
  <p:sldIdLst>
    <p:sldId id="273" r:id="rId2"/>
    <p:sldId id="344" r:id="rId3"/>
    <p:sldId id="332" r:id="rId4"/>
    <p:sldId id="307" r:id="rId5"/>
    <p:sldId id="335" r:id="rId6"/>
    <p:sldId id="336" r:id="rId7"/>
    <p:sldId id="346" r:id="rId8"/>
    <p:sldId id="347" r:id="rId9"/>
    <p:sldId id="339" r:id="rId10"/>
    <p:sldId id="342" r:id="rId11"/>
    <p:sldId id="267" r:id="rId12"/>
    <p:sldId id="341" r:id="rId13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1" clrIdx="0"/>
  <p:cmAuthor id="1" name="Son Doan" initials="SD" lastIdx="1" clrIdx="1">
    <p:extLst>
      <p:ext uri="{19B8F6BF-5375-455C-9EA6-DF929625EA0E}">
        <p15:presenceInfo xmlns:p15="http://schemas.microsoft.com/office/powerpoint/2012/main" userId="ad8fc4f557bef23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3399FF"/>
    <a:srgbClr val="3366FF"/>
    <a:srgbClr val="1B64CF"/>
    <a:srgbClr val="3633B7"/>
    <a:srgbClr val="2A80C0"/>
    <a:srgbClr val="1803B1"/>
    <a:srgbClr val="1D0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7" autoAdjust="0"/>
    <p:restoredTop sz="94556" autoAdjust="0"/>
  </p:normalViewPr>
  <p:slideViewPr>
    <p:cSldViewPr>
      <p:cViewPr varScale="1">
        <p:scale>
          <a:sx n="72" d="100"/>
          <a:sy n="72" d="100"/>
        </p:scale>
        <p:origin x="107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74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4F2137-7DC1-4267-BAC9-1876EB7A476C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CAA64-23DC-44BE-8D9D-25F360EA2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06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4EC2E-12A3-4498-BD7F-6B0A467242F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EC5CF-8EB3-447F-B471-1874825FE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489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4EC2E-12A3-4498-BD7F-6B0A467242F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EC5CF-8EB3-447F-B471-1874825FE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324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4EC2E-12A3-4498-BD7F-6B0A467242F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EC5CF-8EB3-447F-B471-1874825FE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36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4EC2E-12A3-4498-BD7F-6B0A467242F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EC5CF-8EB3-447F-B471-1874825FE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08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4EC2E-12A3-4498-BD7F-6B0A467242F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EC5CF-8EB3-447F-B471-1874825FE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46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4EC2E-12A3-4498-BD7F-6B0A467242F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EC5CF-8EB3-447F-B471-1874825FE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066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4EC2E-12A3-4498-BD7F-6B0A467242F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EC5CF-8EB3-447F-B471-1874825FE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17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4EC2E-12A3-4498-BD7F-6B0A467242F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EC5CF-8EB3-447F-B471-1874825FE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364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4EC2E-12A3-4498-BD7F-6B0A467242F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EC5CF-8EB3-447F-B471-1874825FE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275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4EC2E-12A3-4498-BD7F-6B0A467242F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EC5CF-8EB3-447F-B471-1874825FE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54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4EC2E-12A3-4498-BD7F-6B0A467242F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EC5CF-8EB3-447F-B471-1874825FE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33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4EC2E-12A3-4498-BD7F-6B0A467242FA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EC5CF-8EB3-447F-B471-1874825FE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293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09800"/>
            <a:ext cx="7848600" cy="1143000"/>
          </a:xfrm>
        </p:spPr>
        <p:txBody>
          <a:bodyPr>
            <a:noAutofit/>
          </a:bodyPr>
          <a:lstStyle/>
          <a:p>
            <a:r>
              <a:rPr lang="en-US" sz="3200" b="1" dirty="0" err="1">
                <a:solidFill>
                  <a:srgbClr val="33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Một</a:t>
            </a:r>
            <a:r>
              <a:rPr lang="en-US" sz="3200" b="1" dirty="0">
                <a:solidFill>
                  <a:srgbClr val="33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33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số</a:t>
            </a:r>
            <a:r>
              <a:rPr lang="en-US" sz="3200" b="1" dirty="0">
                <a:solidFill>
                  <a:srgbClr val="33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33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vấn</a:t>
            </a:r>
            <a:r>
              <a:rPr lang="en-US" sz="3200" b="1" dirty="0">
                <a:solidFill>
                  <a:srgbClr val="33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33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đề</a:t>
            </a:r>
            <a:r>
              <a:rPr lang="en-US" sz="3200" b="1" dirty="0">
                <a:solidFill>
                  <a:srgbClr val="33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33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trong</a:t>
            </a:r>
            <a:r>
              <a:rPr lang="en-US" sz="3200" b="1" dirty="0">
                <a:solidFill>
                  <a:srgbClr val="33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33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đánh</a:t>
            </a:r>
            <a:r>
              <a:rPr lang="en-US" sz="3200" b="1" dirty="0">
                <a:solidFill>
                  <a:srgbClr val="33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33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giá</a:t>
            </a:r>
            <a:r>
              <a:rPr lang="en-US" sz="3200" b="1" dirty="0">
                <a:solidFill>
                  <a:srgbClr val="33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en-US" sz="3200" b="1" dirty="0">
                <a:solidFill>
                  <a:srgbClr val="3399FF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b="1" dirty="0" err="1">
                <a:solidFill>
                  <a:srgbClr val="33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dấu</a:t>
            </a:r>
            <a:r>
              <a:rPr lang="en-US" sz="3200" b="1" dirty="0">
                <a:solidFill>
                  <a:srgbClr val="33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33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hiệu</a:t>
            </a:r>
            <a:r>
              <a:rPr lang="en-US" sz="3200" b="1" dirty="0">
                <a:solidFill>
                  <a:srgbClr val="33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33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mang</a:t>
            </a:r>
            <a:r>
              <a:rPr lang="en-US" sz="3200" b="1" dirty="0">
                <a:solidFill>
                  <a:srgbClr val="33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33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tính</a:t>
            </a:r>
            <a:r>
              <a:rPr lang="en-US" sz="3200" b="1" dirty="0">
                <a:solidFill>
                  <a:srgbClr val="33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33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mô</a:t>
            </a:r>
            <a:r>
              <a:rPr lang="en-US" sz="3200" b="1" dirty="0">
                <a:solidFill>
                  <a:srgbClr val="33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33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tả</a:t>
            </a:r>
            <a:r>
              <a:rPr lang="en-US" sz="3200" b="1" dirty="0">
                <a:solidFill>
                  <a:srgbClr val="33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33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và</a:t>
            </a:r>
            <a:r>
              <a:rPr lang="en-US" sz="3200" b="1" dirty="0">
                <a:solidFill>
                  <a:srgbClr val="33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33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dấu</a:t>
            </a:r>
            <a:r>
              <a:rPr lang="en-US" sz="3200" b="1" dirty="0">
                <a:solidFill>
                  <a:srgbClr val="33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33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hiệu</a:t>
            </a:r>
            <a:r>
              <a:rPr lang="en-US" sz="3200" b="1" dirty="0">
                <a:solidFill>
                  <a:srgbClr val="33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33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làm</a:t>
            </a:r>
            <a:r>
              <a:rPr lang="en-US" sz="3200" b="1" dirty="0">
                <a:solidFill>
                  <a:srgbClr val="33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33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hiểu</a:t>
            </a:r>
            <a:r>
              <a:rPr lang="en-US" sz="3200" b="1" dirty="0">
                <a:solidFill>
                  <a:srgbClr val="33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33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sai</a:t>
            </a:r>
            <a:r>
              <a:rPr lang="en-US" sz="3200" b="1" dirty="0">
                <a:solidFill>
                  <a:srgbClr val="33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33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lệch</a:t>
            </a:r>
            <a:r>
              <a:rPr lang="en-US" sz="3200" b="1" dirty="0">
                <a:solidFill>
                  <a:srgbClr val="33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có </a:t>
            </a:r>
            <a:r>
              <a:rPr lang="en-US" sz="3200" b="1" dirty="0" err="1">
                <a:solidFill>
                  <a:srgbClr val="33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tính</a:t>
            </a:r>
            <a:r>
              <a:rPr lang="en-US" sz="3200" b="1" dirty="0">
                <a:solidFill>
                  <a:srgbClr val="33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33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chất</a:t>
            </a:r>
            <a:r>
              <a:rPr lang="en-US" sz="3200" b="1" dirty="0">
                <a:solidFill>
                  <a:srgbClr val="33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33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lừa</a:t>
            </a:r>
            <a:r>
              <a:rPr lang="en-US" sz="3200" b="1" dirty="0">
                <a:solidFill>
                  <a:srgbClr val="33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33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dối</a:t>
            </a:r>
            <a:endParaRPr lang="en-US" sz="3200" b="1" dirty="0">
              <a:solidFill>
                <a:srgbClr val="3399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096000"/>
            <a:ext cx="8229600" cy="60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i="1" dirty="0">
                <a:solidFill>
                  <a:srgbClr val="0099FF"/>
                </a:solidFill>
                <a:ea typeface="Verdana" panose="020B0604030504040204" pitchFamily="34" charset="0"/>
              </a:rPr>
              <a:t>Luật s</a:t>
            </a:r>
            <a:r>
              <a:rPr lang="vi-VN" sz="2000" b="1" i="1" dirty="0">
                <a:solidFill>
                  <a:srgbClr val="0099FF"/>
                </a:solidFill>
                <a:ea typeface="Verdana" panose="020B0604030504040204" pitchFamily="34" charset="0"/>
              </a:rPr>
              <a:t>ư</a:t>
            </a:r>
            <a:r>
              <a:rPr lang="en-US" sz="2000" b="1" i="1" dirty="0">
                <a:solidFill>
                  <a:srgbClr val="0099FF"/>
                </a:solidFill>
                <a:ea typeface="Verdana" panose="020B0604030504040204" pitchFamily="34" charset="0"/>
              </a:rPr>
              <a:t> Đoàn Hồng S</a:t>
            </a:r>
            <a:r>
              <a:rPr lang="vi-VN" sz="2000" b="1" i="1" dirty="0">
                <a:solidFill>
                  <a:srgbClr val="0099FF"/>
                </a:solidFill>
                <a:ea typeface="Verdana" panose="020B0604030504040204" pitchFamily="34" charset="0"/>
              </a:rPr>
              <a:t>ơ</a:t>
            </a:r>
            <a:r>
              <a:rPr lang="en-US" sz="2000" b="1" i="1" dirty="0">
                <a:solidFill>
                  <a:srgbClr val="0099FF"/>
                </a:solidFill>
                <a:ea typeface="Verdana" panose="020B0604030504040204" pitchFamily="34" charset="0"/>
              </a:rPr>
              <a:t>n</a:t>
            </a:r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45F48B-57A5-4EBE-8120-55E089ECD5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580" y="6096000"/>
            <a:ext cx="1349820" cy="365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537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153400" cy="609600"/>
          </a:xfrm>
        </p:spPr>
        <p:txBody>
          <a:bodyPr>
            <a:noAutofit/>
          </a:bodyPr>
          <a:lstStyle/>
          <a:p>
            <a:r>
              <a:rPr lang="en-US" sz="3200" b="1" u="sng" dirty="0" err="1">
                <a:solidFill>
                  <a:srgbClr val="0099FF"/>
                </a:solidFill>
                <a:ea typeface="Verdana" panose="020B0604030504040204" pitchFamily="34" charset="0"/>
              </a:rPr>
              <a:t>Vấn</a:t>
            </a:r>
            <a:r>
              <a:rPr lang="en-US" sz="3200" b="1" u="sng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3200" b="1" u="sng" dirty="0" err="1">
                <a:solidFill>
                  <a:srgbClr val="0099FF"/>
                </a:solidFill>
                <a:ea typeface="Verdana" panose="020B0604030504040204" pitchFamily="34" charset="0"/>
              </a:rPr>
              <a:t>đề</a:t>
            </a:r>
            <a:r>
              <a:rPr lang="en-US" sz="3200" b="1" u="sng" dirty="0">
                <a:solidFill>
                  <a:srgbClr val="0099FF"/>
                </a:solidFill>
                <a:ea typeface="Verdana" panose="020B0604030504040204" pitchFamily="34" charset="0"/>
              </a:rPr>
              <a:t> 6</a:t>
            </a:r>
            <a:r>
              <a:rPr lang="en-US" sz="3200" b="1" dirty="0">
                <a:solidFill>
                  <a:srgbClr val="0099FF"/>
                </a:solidFill>
                <a:ea typeface="Verdana" panose="020B0604030504040204" pitchFamily="34" charset="0"/>
              </a:rPr>
              <a:t>	</a:t>
            </a:r>
            <a:br>
              <a:rPr lang="en-US" sz="3200" b="1" dirty="0">
                <a:solidFill>
                  <a:srgbClr val="0099FF"/>
                </a:solidFill>
                <a:ea typeface="Verdana" panose="020B0604030504040204" pitchFamily="34" charset="0"/>
              </a:rPr>
            </a:br>
            <a:r>
              <a:rPr lang="en-US" sz="3200" b="1" dirty="0" err="1">
                <a:solidFill>
                  <a:srgbClr val="0099FF"/>
                </a:solidFill>
                <a:ea typeface="Verdana" panose="020B0604030504040204" pitchFamily="34" charset="0"/>
              </a:rPr>
              <a:t>Dấu</a:t>
            </a:r>
            <a:r>
              <a:rPr lang="en-US" sz="32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0099FF"/>
                </a:solidFill>
                <a:ea typeface="Verdana" panose="020B0604030504040204" pitchFamily="34" charset="0"/>
              </a:rPr>
              <a:t>hiệu</a:t>
            </a:r>
            <a:r>
              <a:rPr lang="en-US" sz="32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0099FF"/>
                </a:solidFill>
                <a:ea typeface="Verdana" panose="020B0604030504040204" pitchFamily="34" charset="0"/>
              </a:rPr>
              <a:t>là</a:t>
            </a:r>
            <a:r>
              <a:rPr lang="en-US" sz="32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0099FF"/>
                </a:solidFill>
                <a:ea typeface="Verdana" panose="020B0604030504040204" pitchFamily="34" charset="0"/>
              </a:rPr>
              <a:t>chỉ</a:t>
            </a:r>
            <a:r>
              <a:rPr lang="en-US" sz="32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0099FF"/>
                </a:solidFill>
                <a:ea typeface="Verdana" panose="020B0604030504040204" pitchFamily="34" charset="0"/>
              </a:rPr>
              <a:t>dẫn</a:t>
            </a:r>
            <a:r>
              <a:rPr lang="en-US" sz="32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0099FF"/>
                </a:solidFill>
                <a:ea typeface="Verdana" panose="020B0604030504040204" pitchFamily="34" charset="0"/>
              </a:rPr>
              <a:t>về</a:t>
            </a:r>
            <a:r>
              <a:rPr lang="en-US" sz="32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0099FF"/>
                </a:solidFill>
                <a:ea typeface="Verdana" panose="020B0604030504040204" pitchFamily="34" charset="0"/>
              </a:rPr>
              <a:t>địa</a:t>
            </a:r>
            <a:r>
              <a:rPr lang="en-US" sz="32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0099FF"/>
                </a:solidFill>
                <a:ea typeface="Verdana" panose="020B0604030504040204" pitchFamily="34" charset="0"/>
              </a:rPr>
              <a:t>lý</a:t>
            </a:r>
            <a:endParaRPr lang="en-US" sz="3200" b="1" dirty="0">
              <a:solidFill>
                <a:srgbClr val="0099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539209" cy="4953000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1800" b="1" dirty="0" err="1">
                <a:ea typeface="Verdana" panose="020B0604030504040204" pitchFamily="34" charset="0"/>
              </a:rPr>
              <a:t>Dấu</a:t>
            </a:r>
            <a:r>
              <a:rPr lang="en-US" sz="1800" b="1" dirty="0">
                <a:ea typeface="Verdana" panose="020B0604030504040204" pitchFamily="34" charset="0"/>
              </a:rPr>
              <a:t> </a:t>
            </a:r>
            <a:r>
              <a:rPr lang="en-US" sz="1800" b="1" dirty="0" err="1">
                <a:ea typeface="Verdana" panose="020B0604030504040204" pitchFamily="34" charset="0"/>
              </a:rPr>
              <a:t>hiệu</a:t>
            </a:r>
            <a:r>
              <a:rPr lang="en-US" sz="1800" b="1" dirty="0">
                <a:ea typeface="Verdana" panose="020B0604030504040204" pitchFamily="34" charset="0"/>
              </a:rPr>
              <a:t> </a:t>
            </a:r>
            <a:r>
              <a:rPr lang="en-US" sz="1800" b="1" dirty="0" err="1">
                <a:ea typeface="Verdana" panose="020B0604030504040204" pitchFamily="34" charset="0"/>
              </a:rPr>
              <a:t>mang</a:t>
            </a:r>
            <a:r>
              <a:rPr lang="en-US" sz="1800" b="1" dirty="0">
                <a:ea typeface="Verdana" panose="020B0604030504040204" pitchFamily="34" charset="0"/>
              </a:rPr>
              <a:t> </a:t>
            </a:r>
            <a:r>
              <a:rPr lang="en-US" sz="1800" b="1" dirty="0" err="1">
                <a:ea typeface="Verdana" panose="020B0604030504040204" pitchFamily="34" charset="0"/>
              </a:rPr>
              <a:t>tính</a:t>
            </a:r>
            <a:r>
              <a:rPr lang="en-US" sz="1800" b="1" dirty="0">
                <a:ea typeface="Verdana" panose="020B0604030504040204" pitchFamily="34" charset="0"/>
              </a:rPr>
              <a:t> </a:t>
            </a:r>
            <a:r>
              <a:rPr lang="en-US" sz="1800" b="1" dirty="0" err="1">
                <a:ea typeface="Verdana" panose="020B0604030504040204" pitchFamily="34" charset="0"/>
              </a:rPr>
              <a:t>chỉ</a:t>
            </a:r>
            <a:r>
              <a:rPr lang="en-US" sz="1800" b="1" dirty="0">
                <a:ea typeface="Verdana" panose="020B0604030504040204" pitchFamily="34" charset="0"/>
              </a:rPr>
              <a:t> </a:t>
            </a:r>
            <a:r>
              <a:rPr lang="en-US" sz="1800" b="1" dirty="0" err="1">
                <a:ea typeface="Verdana" panose="020B0604030504040204" pitchFamily="34" charset="0"/>
              </a:rPr>
              <a:t>dẫn</a:t>
            </a:r>
            <a:r>
              <a:rPr lang="en-US" sz="1800" b="1" dirty="0">
                <a:ea typeface="Verdana" panose="020B0604030504040204" pitchFamily="34" charset="0"/>
              </a:rPr>
              <a:t> </a:t>
            </a:r>
            <a:r>
              <a:rPr lang="en-US" sz="1800" b="1" dirty="0" err="1">
                <a:ea typeface="Verdana" panose="020B0604030504040204" pitchFamily="34" charset="0"/>
              </a:rPr>
              <a:t>về</a:t>
            </a:r>
            <a:r>
              <a:rPr lang="en-US" sz="1800" b="1" dirty="0">
                <a:ea typeface="Verdana" panose="020B0604030504040204" pitchFamily="34" charset="0"/>
              </a:rPr>
              <a:t> </a:t>
            </a:r>
            <a:r>
              <a:rPr lang="en-US" sz="1800" b="1" dirty="0" err="1">
                <a:ea typeface="Verdana" panose="020B0604030504040204" pitchFamily="34" charset="0"/>
              </a:rPr>
              <a:t>địa</a:t>
            </a:r>
            <a:r>
              <a:rPr lang="en-US" sz="1800" b="1" dirty="0">
                <a:ea typeface="Verdana" panose="020B0604030504040204" pitchFamily="34" charset="0"/>
              </a:rPr>
              <a:t> </a:t>
            </a:r>
            <a:r>
              <a:rPr lang="en-US" sz="1800" b="1" dirty="0" err="1">
                <a:ea typeface="Verdana" panose="020B0604030504040204" pitchFamily="34" charset="0"/>
              </a:rPr>
              <a:t>lý</a:t>
            </a:r>
            <a:r>
              <a:rPr lang="en-US" sz="1800" b="1" dirty="0">
                <a:ea typeface="Verdana" panose="020B0604030504040204" pitchFamily="34" charset="0"/>
              </a:rPr>
              <a:t>:</a:t>
            </a:r>
          </a:p>
          <a:p>
            <a:pPr>
              <a:spcBef>
                <a:spcPts val="1200"/>
              </a:spcBef>
            </a:pPr>
            <a:r>
              <a:rPr lang="en-US" sz="1800" b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Không</a:t>
            </a:r>
            <a:r>
              <a:rPr lang="en-US" sz="1800" b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1800" b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đư</a:t>
            </a:r>
            <a:r>
              <a:rPr lang="vi-VN" sz="1800" b="1" u="sng" dirty="0">
                <a:solidFill>
                  <a:srgbClr val="3399FF"/>
                </a:solidFill>
                <a:ea typeface="Verdana" panose="020B0604030504040204" pitchFamily="34" charset="0"/>
              </a:rPr>
              <a:t>ơ</a:t>
            </a:r>
            <a:r>
              <a:rPr lang="en-US" sz="1800" b="1" u="sng" dirty="0">
                <a:solidFill>
                  <a:srgbClr val="3399FF"/>
                </a:solidFill>
                <a:ea typeface="Verdana" panose="020B0604030504040204" pitchFamily="34" charset="0"/>
              </a:rPr>
              <a:t>ng </a:t>
            </a:r>
            <a:r>
              <a:rPr lang="en-US" sz="1800" b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nhiên</a:t>
            </a:r>
            <a:r>
              <a:rPr lang="en-US" sz="1800" b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1800" b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loại</a:t>
            </a:r>
            <a:r>
              <a:rPr lang="en-US" sz="1800" b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1800" b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trừ</a:t>
            </a:r>
            <a:r>
              <a:rPr lang="en-US" sz="1800" dirty="0">
                <a:ea typeface="Verdana" panose="020B0604030504040204" pitchFamily="34" charset="0"/>
              </a:rPr>
              <a:t>, </a:t>
            </a:r>
            <a:r>
              <a:rPr lang="en-US" sz="1800" dirty="0" err="1">
                <a:ea typeface="Verdana" panose="020B0604030504040204" pitchFamily="34" charset="0"/>
              </a:rPr>
              <a:t>cần</a:t>
            </a:r>
            <a:r>
              <a:rPr lang="en-US" sz="1800" dirty="0">
                <a:ea typeface="Verdana" panose="020B0604030504040204" pitchFamily="34" charset="0"/>
              </a:rPr>
              <a:t> </a:t>
            </a:r>
            <a:r>
              <a:rPr lang="en-US" sz="1800" dirty="0" err="1">
                <a:ea typeface="Verdana" panose="020B0604030504040204" pitchFamily="34" charset="0"/>
              </a:rPr>
              <a:t>xem</a:t>
            </a:r>
            <a:r>
              <a:rPr lang="en-US" sz="1800" dirty="0">
                <a:ea typeface="Verdana" panose="020B0604030504040204" pitchFamily="34" charset="0"/>
              </a:rPr>
              <a:t> </a:t>
            </a:r>
            <a:r>
              <a:rPr lang="en-US" sz="1800" dirty="0" err="1">
                <a:ea typeface="Verdana" panose="020B0604030504040204" pitchFamily="34" charset="0"/>
              </a:rPr>
              <a:t>xét</a:t>
            </a:r>
            <a:r>
              <a:rPr lang="en-US" sz="1800" dirty="0">
                <a:ea typeface="Verdana" panose="020B0604030504040204" pitchFamily="34" charset="0"/>
              </a:rPr>
              <a:t> </a:t>
            </a:r>
            <a:r>
              <a:rPr lang="en-US" sz="1800" dirty="0" err="1">
                <a:ea typeface="Verdana" panose="020B0604030504040204" pitchFamily="34" charset="0"/>
              </a:rPr>
              <a:t>dựa</a:t>
            </a:r>
            <a:r>
              <a:rPr lang="en-US" sz="1800" dirty="0">
                <a:ea typeface="Verdana" panose="020B0604030504040204" pitchFamily="34" charset="0"/>
              </a:rPr>
              <a:t> </a:t>
            </a:r>
            <a:r>
              <a:rPr lang="en-US" sz="1800" dirty="0" err="1">
                <a:ea typeface="Verdana" panose="020B0604030504040204" pitchFamily="34" charset="0"/>
              </a:rPr>
              <a:t>trên</a:t>
            </a:r>
            <a:r>
              <a:rPr lang="en-US" sz="1800" dirty="0">
                <a:ea typeface="Verdana" panose="020B0604030504040204" pitchFamily="34" charset="0"/>
              </a:rPr>
              <a:t> </a:t>
            </a:r>
            <a:r>
              <a:rPr lang="en-US" sz="1800" dirty="0" err="1">
                <a:ea typeface="Verdana" panose="020B0604030504040204" pitchFamily="34" charset="0"/>
              </a:rPr>
              <a:t>hiểu</a:t>
            </a:r>
            <a:r>
              <a:rPr lang="en-US" sz="1800" dirty="0">
                <a:ea typeface="Verdana" panose="020B0604030504040204" pitchFamily="34" charset="0"/>
              </a:rPr>
              <a:t> </a:t>
            </a:r>
            <a:r>
              <a:rPr lang="en-US" sz="1800" dirty="0" err="1">
                <a:ea typeface="Verdana" panose="020B0604030504040204" pitchFamily="34" charset="0"/>
              </a:rPr>
              <a:t>biết</a:t>
            </a:r>
            <a:r>
              <a:rPr lang="en-US" sz="1800" dirty="0">
                <a:ea typeface="Verdana" panose="020B0604030504040204" pitchFamily="34" charset="0"/>
              </a:rPr>
              <a:t> </a:t>
            </a:r>
            <a:r>
              <a:rPr lang="en-US" sz="1800" dirty="0" err="1">
                <a:ea typeface="Verdana" panose="020B0604030504040204" pitchFamily="34" charset="0"/>
              </a:rPr>
              <a:t>chung</a:t>
            </a:r>
            <a:r>
              <a:rPr lang="en-US" sz="1800" dirty="0">
                <a:ea typeface="Verdana" panose="020B0604030504040204" pitchFamily="34" charset="0"/>
              </a:rPr>
              <a:t> </a:t>
            </a:r>
            <a:r>
              <a:rPr lang="en-US" sz="1800" dirty="0" err="1">
                <a:ea typeface="Verdana" panose="020B0604030504040204" pitchFamily="34" charset="0"/>
              </a:rPr>
              <a:t>của</a:t>
            </a:r>
            <a:r>
              <a:rPr lang="en-US" sz="1800" dirty="0">
                <a:ea typeface="Verdana" panose="020B0604030504040204" pitchFamily="34" charset="0"/>
              </a:rPr>
              <a:t> </a:t>
            </a:r>
            <a:r>
              <a:rPr lang="en-US" sz="1800" dirty="0" err="1">
                <a:ea typeface="Verdana" panose="020B0604030504040204" pitchFamily="34" charset="0"/>
              </a:rPr>
              <a:t>người</a:t>
            </a:r>
            <a:r>
              <a:rPr lang="en-US" sz="1800" dirty="0">
                <a:ea typeface="Verdana" panose="020B0604030504040204" pitchFamily="34" charset="0"/>
              </a:rPr>
              <a:t> </a:t>
            </a:r>
            <a:r>
              <a:rPr lang="en-US" sz="1800" dirty="0" err="1">
                <a:ea typeface="Verdana" panose="020B0604030504040204" pitchFamily="34" charset="0"/>
              </a:rPr>
              <a:t>tiêu</a:t>
            </a:r>
            <a:r>
              <a:rPr lang="en-US" sz="1800" dirty="0">
                <a:ea typeface="Verdana" panose="020B0604030504040204" pitchFamily="34" charset="0"/>
              </a:rPr>
              <a:t> </a:t>
            </a:r>
            <a:r>
              <a:rPr lang="en-US" sz="1800" dirty="0" err="1">
                <a:ea typeface="Verdana" panose="020B0604030504040204" pitchFamily="34" charset="0"/>
              </a:rPr>
              <a:t>dùng</a:t>
            </a:r>
            <a:r>
              <a:rPr lang="en-US" sz="1800" dirty="0">
                <a:ea typeface="Verdana" panose="020B0604030504040204" pitchFamily="34" charset="0"/>
              </a:rPr>
              <a:t> có </a:t>
            </a:r>
            <a:r>
              <a:rPr lang="en-US" sz="1800" dirty="0" err="1">
                <a:ea typeface="Verdana" panose="020B0604030504040204" pitchFamily="34" charset="0"/>
              </a:rPr>
              <a:t>liên</a:t>
            </a:r>
            <a:r>
              <a:rPr lang="en-US" sz="1800" dirty="0">
                <a:ea typeface="Verdana" panose="020B0604030504040204" pitchFamily="34" charset="0"/>
              </a:rPr>
              <a:t> </a:t>
            </a:r>
            <a:r>
              <a:rPr lang="en-US" sz="1800" dirty="0" err="1">
                <a:ea typeface="Verdana" panose="020B0604030504040204" pitchFamily="34" charset="0"/>
              </a:rPr>
              <a:t>quan</a:t>
            </a:r>
            <a:r>
              <a:rPr lang="en-US" sz="1800" dirty="0">
                <a:ea typeface="Verdana" panose="020B0604030504040204" pitchFamily="34" charset="0"/>
              </a:rPr>
              <a:t>, </a:t>
            </a:r>
            <a:r>
              <a:rPr lang="en-US" sz="1800" dirty="0" err="1">
                <a:ea typeface="Verdana" panose="020B0604030504040204" pitchFamily="34" charset="0"/>
              </a:rPr>
              <a:t>liệu</a:t>
            </a:r>
            <a:r>
              <a:rPr lang="en-US" sz="1800" dirty="0">
                <a:ea typeface="Verdana" panose="020B0604030504040204" pitchFamily="34" charset="0"/>
              </a:rPr>
              <a:t> </a:t>
            </a:r>
            <a:r>
              <a:rPr lang="en-US" sz="1800" dirty="0" err="1">
                <a:ea typeface="Verdana" panose="020B0604030504040204" pitchFamily="34" charset="0"/>
              </a:rPr>
              <a:t>rằng</a:t>
            </a:r>
            <a:r>
              <a:rPr lang="en-US" sz="1800" dirty="0">
                <a:ea typeface="Verdana" panose="020B0604030504040204" pitchFamily="34" charset="0"/>
              </a:rPr>
              <a:t>:</a:t>
            </a:r>
          </a:p>
          <a:p>
            <a:pPr marL="862013" lvl="1" indent="-231775">
              <a:spcBef>
                <a:spcPts val="1200"/>
              </a:spcBef>
            </a:pPr>
            <a:r>
              <a:rPr lang="en-US" sz="1800" i="1" dirty="0" err="1">
                <a:ea typeface="Verdana" panose="020B0604030504040204" pitchFamily="34" charset="0"/>
              </a:rPr>
              <a:t>họ</a:t>
            </a:r>
            <a:r>
              <a:rPr lang="en-US" sz="1800" i="1" dirty="0">
                <a:ea typeface="Verdana" panose="020B0604030504040204" pitchFamily="34" charset="0"/>
              </a:rPr>
              <a:t> có </a:t>
            </a:r>
            <a:r>
              <a:rPr lang="en-US" sz="1800" i="1" dirty="0" err="1">
                <a:ea typeface="Verdana" panose="020B0604030504040204" pitchFamily="34" charset="0"/>
              </a:rPr>
              <a:t>biết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đến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và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nhận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biết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dấu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hiệu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này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như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một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chỉ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dẫn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về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một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khu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vực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địa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lý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cụ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thể</a:t>
            </a:r>
            <a:r>
              <a:rPr lang="en-US" sz="1800" i="1" dirty="0">
                <a:ea typeface="Verdana" panose="020B0604030504040204" pitchFamily="34" charset="0"/>
              </a:rPr>
              <a:t> hay </a:t>
            </a:r>
            <a:r>
              <a:rPr lang="en-US" sz="1800" i="1" dirty="0" err="1">
                <a:ea typeface="Verdana" panose="020B0604030504040204" pitchFamily="34" charset="0"/>
              </a:rPr>
              <a:t>không</a:t>
            </a:r>
            <a:r>
              <a:rPr lang="en-US" sz="1800" i="1" dirty="0">
                <a:ea typeface="Verdana" panose="020B0604030504040204" pitchFamily="34" charset="0"/>
              </a:rPr>
              <a:t>; </a:t>
            </a:r>
            <a:r>
              <a:rPr lang="en-US" sz="1800" i="1" dirty="0" err="1">
                <a:ea typeface="Verdana" panose="020B0604030504040204" pitchFamily="34" charset="0"/>
              </a:rPr>
              <a:t>và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endParaRPr lang="en-US" sz="1800" dirty="0">
              <a:ea typeface="Verdana" panose="020B0604030504040204" pitchFamily="34" charset="0"/>
            </a:endParaRPr>
          </a:p>
          <a:p>
            <a:pPr marL="862013" lvl="1" indent="-231775">
              <a:spcBef>
                <a:spcPts val="1200"/>
              </a:spcBef>
            </a:pPr>
            <a:r>
              <a:rPr lang="en-US" sz="1800" i="1" dirty="0" err="1">
                <a:ea typeface="Verdana" panose="020B0604030504040204" pitchFamily="34" charset="0"/>
              </a:rPr>
              <a:t>họ</a:t>
            </a:r>
            <a:r>
              <a:rPr lang="en-US" sz="1800" i="1" dirty="0">
                <a:ea typeface="Verdana" panose="020B0604030504040204" pitchFamily="34" charset="0"/>
              </a:rPr>
              <a:t> có </a:t>
            </a:r>
            <a:r>
              <a:rPr lang="en-US" sz="1800" i="1" dirty="0" err="1">
                <a:ea typeface="Verdana" panose="020B0604030504040204" pitchFamily="34" charset="0"/>
              </a:rPr>
              <a:t>thể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nhận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biết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dấu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hiệu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đó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như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một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khu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vực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địa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lý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thực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tế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hoặc</a:t>
            </a:r>
            <a:r>
              <a:rPr lang="en-US" sz="1800" i="1" dirty="0">
                <a:ea typeface="Verdana" panose="020B0604030504040204" pitchFamily="34" charset="0"/>
              </a:rPr>
              <a:t> có </a:t>
            </a:r>
            <a:r>
              <a:rPr lang="en-US" sz="1800" i="1" dirty="0" err="1">
                <a:ea typeface="Verdana" panose="020B0604030504040204" pitchFamily="34" charset="0"/>
              </a:rPr>
              <a:t>khả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năng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là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nơi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xuất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xứ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của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các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hàng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hóa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hoặc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dịch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vụ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nhất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định</a:t>
            </a:r>
            <a:r>
              <a:rPr lang="en-US" sz="1800" i="1" dirty="0">
                <a:ea typeface="Verdana" panose="020B0604030504040204" pitchFamily="34" charset="0"/>
              </a:rPr>
              <a:t> hay </a:t>
            </a:r>
            <a:r>
              <a:rPr lang="en-US" sz="1800" i="1" dirty="0" err="1">
                <a:ea typeface="Verdana" panose="020B0604030504040204" pitchFamily="34" charset="0"/>
              </a:rPr>
              <a:t>không</a:t>
            </a:r>
            <a:r>
              <a:rPr lang="en-US" sz="1800" i="1" dirty="0">
                <a:ea typeface="Verdana" panose="020B0604030504040204" pitchFamily="34" charset="0"/>
              </a:rPr>
              <a:t>, hay </a:t>
            </a:r>
            <a:r>
              <a:rPr lang="en-US" sz="1800" i="1" dirty="0" err="1">
                <a:ea typeface="Verdana" panose="020B0604030504040204" pitchFamily="34" charset="0"/>
              </a:rPr>
              <a:t>giữa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hàng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hóa</a:t>
            </a:r>
            <a:r>
              <a:rPr lang="en-US" sz="1800" i="1" dirty="0">
                <a:ea typeface="Verdana" panose="020B0604030504040204" pitchFamily="34" charset="0"/>
              </a:rPr>
              <a:t>, </a:t>
            </a:r>
            <a:r>
              <a:rPr lang="en-US" sz="1800" i="1" dirty="0" err="1">
                <a:ea typeface="Verdana" panose="020B0604030504040204" pitchFamily="34" charset="0"/>
              </a:rPr>
              <a:t>sản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phẩm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liên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quan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và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dấu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hiệu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đó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chỉ</a:t>
            </a:r>
            <a:r>
              <a:rPr lang="en-US" sz="1800" i="1" dirty="0">
                <a:ea typeface="Verdana" panose="020B0604030504040204" pitchFamily="34" charset="0"/>
              </a:rPr>
              <a:t> có </a:t>
            </a:r>
            <a:r>
              <a:rPr lang="en-US" sz="1800" i="1" dirty="0" err="1">
                <a:ea typeface="Verdana" panose="020B0604030504040204" pitchFamily="34" charset="0"/>
              </a:rPr>
              <a:t>mối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quan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hệ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mơ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hồ</a:t>
            </a:r>
            <a:r>
              <a:rPr lang="en-US" sz="1800" i="1" dirty="0">
                <a:ea typeface="Verdana" panose="020B0604030504040204" pitchFamily="34" charset="0"/>
              </a:rPr>
              <a:t>, </a:t>
            </a:r>
            <a:r>
              <a:rPr lang="en-US" sz="1800" i="1" dirty="0" err="1">
                <a:ea typeface="Verdana" panose="020B0604030504040204" pitchFamily="34" charset="0"/>
              </a:rPr>
              <a:t>kỳ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lạ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hoặc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đơn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giản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chỉ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mang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tính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gợi</a:t>
            </a:r>
            <a:r>
              <a:rPr lang="en-US" sz="1800" i="1" dirty="0">
                <a:ea typeface="Verdana" panose="020B0604030504040204" pitchFamily="34" charset="0"/>
              </a:rPr>
              <a:t> ý;</a:t>
            </a:r>
          </a:p>
          <a:p>
            <a:pPr>
              <a:spcBef>
                <a:spcPts val="1200"/>
              </a:spcBef>
            </a:pPr>
            <a:r>
              <a:rPr lang="en-US" sz="1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B</a:t>
            </a:r>
            <a:r>
              <a:rPr lang="vi-VN" sz="1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ổ sung quy định cụ thể về việc từ chối bảo hộ đối với địa danh</a:t>
            </a:r>
            <a:r>
              <a:rPr lang="en-US" sz="1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: </a:t>
            </a:r>
            <a:r>
              <a:rPr lang="vi-VN" sz="1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địa danh ở cấp độ nào hoặc mức độ phổ biến đến đâu mới có thể bị từ chối…</a:t>
            </a:r>
            <a:r>
              <a:rPr lang="en-US" sz="1800" dirty="0" err="1">
                <a:ea typeface="Verdana" panose="020B0604030504040204" pitchFamily="34" charset="0"/>
              </a:rPr>
              <a:t>Với</a:t>
            </a:r>
            <a:r>
              <a:rPr lang="en-US" sz="1800" dirty="0">
                <a:ea typeface="Verdana" panose="020B0604030504040204" pitchFamily="34" charset="0"/>
              </a:rPr>
              <a:t> </a:t>
            </a:r>
            <a:r>
              <a:rPr lang="en-US" sz="1800" dirty="0" err="1">
                <a:ea typeface="Verdana" panose="020B0604030504040204" pitchFamily="34" charset="0"/>
              </a:rPr>
              <a:t>các</a:t>
            </a:r>
            <a:r>
              <a:rPr lang="en-US" sz="1800" dirty="0">
                <a:ea typeface="Verdana" panose="020B0604030504040204" pitchFamily="34" charset="0"/>
              </a:rPr>
              <a:t> </a:t>
            </a:r>
            <a:r>
              <a:rPr lang="en-US" sz="1800" dirty="0" err="1">
                <a:ea typeface="Verdana" panose="020B0604030504040204" pitchFamily="34" charset="0"/>
              </a:rPr>
              <a:t>địa</a:t>
            </a:r>
            <a:r>
              <a:rPr lang="en-US" sz="1800" dirty="0">
                <a:ea typeface="Verdana" panose="020B0604030504040204" pitchFamily="34" charset="0"/>
              </a:rPr>
              <a:t> </a:t>
            </a:r>
            <a:r>
              <a:rPr lang="en-US" sz="1800" dirty="0" err="1">
                <a:ea typeface="Verdana" panose="020B0604030504040204" pitchFamily="34" charset="0"/>
              </a:rPr>
              <a:t>danh</a:t>
            </a:r>
            <a:r>
              <a:rPr lang="en-US" sz="1800" dirty="0">
                <a:ea typeface="Verdana" panose="020B0604030504040204" pitchFamily="34" charset="0"/>
              </a:rPr>
              <a:t> </a:t>
            </a:r>
            <a:r>
              <a:rPr lang="en-US" sz="1800" dirty="0" err="1">
                <a:ea typeface="Verdana" panose="020B0604030504040204" pitchFamily="34" charset="0"/>
              </a:rPr>
              <a:t>chỉ</a:t>
            </a:r>
            <a:r>
              <a:rPr lang="en-US" sz="1800" dirty="0">
                <a:ea typeface="Verdana" panose="020B0604030504040204" pitchFamily="34" charset="0"/>
              </a:rPr>
              <a:t> </a:t>
            </a:r>
            <a:r>
              <a:rPr lang="en-US" sz="1800" dirty="0" err="1">
                <a:ea typeface="Verdana" panose="020B0604030504040204" pitchFamily="34" charset="0"/>
              </a:rPr>
              <a:t>là</a:t>
            </a:r>
            <a:r>
              <a:rPr lang="en-US" sz="1800" dirty="0">
                <a:ea typeface="Verdana" panose="020B0604030504040204" pitchFamily="34" charset="0"/>
              </a:rPr>
              <a:t> </a:t>
            </a:r>
            <a:r>
              <a:rPr lang="en-US" sz="1800" dirty="0" err="1">
                <a:ea typeface="Verdana" panose="020B0604030504040204" pitchFamily="34" charset="0"/>
              </a:rPr>
              <a:t>vùng</a:t>
            </a:r>
            <a:r>
              <a:rPr lang="en-US" sz="1800" dirty="0">
                <a:ea typeface="Verdana" panose="020B0604030504040204" pitchFamily="34" charset="0"/>
              </a:rPr>
              <a:t> </a:t>
            </a:r>
            <a:r>
              <a:rPr lang="en-US" sz="1800" dirty="0" err="1">
                <a:ea typeface="Verdana" panose="020B0604030504040204" pitchFamily="34" charset="0"/>
              </a:rPr>
              <a:t>nhỏ</a:t>
            </a:r>
            <a:r>
              <a:rPr lang="en-US" sz="1800" dirty="0">
                <a:ea typeface="Verdana" panose="020B0604030504040204" pitchFamily="34" charset="0"/>
              </a:rPr>
              <a:t> </a:t>
            </a:r>
            <a:r>
              <a:rPr lang="en-US" sz="1800" dirty="0" err="1">
                <a:ea typeface="Verdana" panose="020B0604030504040204" pitchFamily="34" charset="0"/>
              </a:rPr>
              <a:t>thì</a:t>
            </a:r>
            <a:r>
              <a:rPr lang="en-US" sz="1800" dirty="0">
                <a:ea typeface="Verdana" panose="020B0604030504040204" pitchFamily="34" charset="0"/>
              </a:rPr>
              <a:t> </a:t>
            </a:r>
            <a:r>
              <a:rPr lang="en-US" sz="1800" dirty="0" err="1">
                <a:ea typeface="Verdana" panose="020B0604030504040204" pitchFamily="34" charset="0"/>
              </a:rPr>
              <a:t>ít</a:t>
            </a:r>
            <a:r>
              <a:rPr lang="en-US" sz="1800" dirty="0">
                <a:ea typeface="Verdana" panose="020B0604030504040204" pitchFamily="34" charset="0"/>
              </a:rPr>
              <a:t> </a:t>
            </a:r>
            <a:r>
              <a:rPr lang="en-US" sz="1800" dirty="0" err="1">
                <a:ea typeface="Verdana" panose="020B0604030504040204" pitchFamily="34" charset="0"/>
              </a:rPr>
              <a:t>người</a:t>
            </a:r>
            <a:r>
              <a:rPr lang="en-US" sz="1800" dirty="0">
                <a:ea typeface="Verdana" panose="020B0604030504040204" pitchFamily="34" charset="0"/>
              </a:rPr>
              <a:t> </a:t>
            </a:r>
            <a:r>
              <a:rPr lang="en-US" sz="1800" dirty="0" err="1">
                <a:ea typeface="Verdana" panose="020B0604030504040204" pitchFamily="34" charset="0"/>
              </a:rPr>
              <a:t>tiêu</a:t>
            </a:r>
            <a:r>
              <a:rPr lang="en-US" sz="1800" dirty="0">
                <a:ea typeface="Verdana" panose="020B0604030504040204" pitchFamily="34" charset="0"/>
              </a:rPr>
              <a:t> </a:t>
            </a:r>
            <a:r>
              <a:rPr lang="en-US" sz="1800" dirty="0" err="1">
                <a:ea typeface="Verdana" panose="020B0604030504040204" pitchFamily="34" charset="0"/>
              </a:rPr>
              <a:t>dùng</a:t>
            </a:r>
            <a:r>
              <a:rPr lang="en-US" sz="1800" dirty="0">
                <a:ea typeface="Verdana" panose="020B0604030504040204" pitchFamily="34" charset="0"/>
              </a:rPr>
              <a:t> Việt Nam có </a:t>
            </a:r>
            <a:r>
              <a:rPr lang="en-US" sz="1800" dirty="0" err="1">
                <a:ea typeface="Verdana" panose="020B0604030504040204" pitchFamily="34" charset="0"/>
              </a:rPr>
              <a:t>thể</a:t>
            </a:r>
            <a:r>
              <a:rPr lang="en-US" sz="1800" dirty="0">
                <a:ea typeface="Verdana" panose="020B0604030504040204" pitchFamily="34" charset="0"/>
              </a:rPr>
              <a:t> </a:t>
            </a:r>
            <a:r>
              <a:rPr lang="en-US" sz="1800" dirty="0" err="1">
                <a:ea typeface="Verdana" panose="020B0604030504040204" pitchFamily="34" charset="0"/>
              </a:rPr>
              <a:t>biết</a:t>
            </a:r>
            <a:r>
              <a:rPr lang="en-US" sz="1800" dirty="0">
                <a:ea typeface="Verdana" panose="020B0604030504040204" pitchFamily="34" charset="0"/>
              </a:rPr>
              <a:t> </a:t>
            </a:r>
            <a:r>
              <a:rPr lang="en-US" sz="1800" dirty="0" err="1">
                <a:ea typeface="Verdana" panose="020B0604030504040204" pitchFamily="34" charset="0"/>
              </a:rPr>
              <a:t>đó</a:t>
            </a:r>
            <a:r>
              <a:rPr lang="en-US" sz="1800" dirty="0">
                <a:ea typeface="Verdana" panose="020B0604030504040204" pitchFamily="34" charset="0"/>
              </a:rPr>
              <a:t> </a:t>
            </a:r>
            <a:r>
              <a:rPr lang="en-US" sz="1800" dirty="0" err="1">
                <a:ea typeface="Verdana" panose="020B0604030504040204" pitchFamily="34" charset="0"/>
              </a:rPr>
              <a:t>là</a:t>
            </a:r>
            <a:r>
              <a:rPr lang="en-US" sz="1800" dirty="0">
                <a:ea typeface="Verdana" panose="020B0604030504040204" pitchFamily="34" charset="0"/>
              </a:rPr>
              <a:t> </a:t>
            </a:r>
            <a:r>
              <a:rPr lang="en-US" sz="1800" dirty="0" err="1">
                <a:ea typeface="Verdana" panose="020B0604030504040204" pitchFamily="34" charset="0"/>
              </a:rPr>
              <a:t>địa</a:t>
            </a:r>
            <a:r>
              <a:rPr lang="en-US" sz="1800" dirty="0">
                <a:ea typeface="Verdana" panose="020B0604030504040204" pitchFamily="34" charset="0"/>
              </a:rPr>
              <a:t> </a:t>
            </a:r>
            <a:r>
              <a:rPr lang="en-US" sz="1800" dirty="0" err="1">
                <a:ea typeface="Verdana" panose="020B0604030504040204" pitchFamily="34" charset="0"/>
              </a:rPr>
              <a:t>danh</a:t>
            </a:r>
            <a:r>
              <a:rPr lang="en-US" sz="1800" dirty="0">
                <a:ea typeface="Verdana" panose="020B0604030504040204" pitchFamily="34" charset="0"/>
              </a:rPr>
              <a:t> </a:t>
            </a:r>
            <a:r>
              <a:rPr lang="en-US" sz="1800" dirty="0" err="1">
                <a:ea typeface="Verdana" panose="020B0604030504040204" pitchFamily="34" charset="0"/>
              </a:rPr>
              <a:t>của</a:t>
            </a:r>
            <a:r>
              <a:rPr lang="en-US" sz="1800" dirty="0">
                <a:ea typeface="Verdana" panose="020B0604030504040204" pitchFamily="34" charset="0"/>
              </a:rPr>
              <a:t> </a:t>
            </a:r>
            <a:r>
              <a:rPr lang="en-US" sz="1800" dirty="0" err="1">
                <a:ea typeface="Verdana" panose="020B0604030504040204" pitchFamily="34" charset="0"/>
              </a:rPr>
              <a:t>nước</a:t>
            </a:r>
            <a:r>
              <a:rPr lang="en-US" sz="1800" dirty="0">
                <a:ea typeface="Verdana" panose="020B0604030504040204" pitchFamily="34" charset="0"/>
              </a:rPr>
              <a:t> </a:t>
            </a:r>
            <a:r>
              <a:rPr lang="en-US" sz="1800" dirty="0" err="1">
                <a:ea typeface="Verdana" panose="020B0604030504040204" pitchFamily="34" charset="0"/>
              </a:rPr>
              <a:t>nào</a:t>
            </a:r>
            <a:r>
              <a:rPr lang="en-US" sz="1800" dirty="0">
                <a:ea typeface="Verdana" panose="020B0604030504040204" pitchFamily="34" charset="0"/>
              </a:rPr>
              <a:t>, do </a:t>
            </a:r>
            <a:r>
              <a:rPr lang="en-US" sz="1800" dirty="0" err="1">
                <a:ea typeface="Verdana" panose="020B0604030504040204" pitchFamily="34" charset="0"/>
              </a:rPr>
              <a:t>đó</a:t>
            </a:r>
            <a:r>
              <a:rPr lang="en-US" sz="1800" dirty="0">
                <a:ea typeface="Verdana" panose="020B0604030504040204" pitchFamily="34" charset="0"/>
              </a:rPr>
              <a:t> </a:t>
            </a:r>
            <a:r>
              <a:rPr lang="en-US" sz="1800" dirty="0" err="1">
                <a:ea typeface="Verdana" panose="020B0604030504040204" pitchFamily="34" charset="0"/>
              </a:rPr>
              <a:t>khó</a:t>
            </a:r>
            <a:r>
              <a:rPr lang="en-US" sz="1800" dirty="0">
                <a:ea typeface="Verdana" panose="020B0604030504040204" pitchFamily="34" charset="0"/>
              </a:rPr>
              <a:t> có </a:t>
            </a:r>
            <a:r>
              <a:rPr lang="en-US" sz="1800" dirty="0" err="1">
                <a:ea typeface="Verdana" panose="020B0604030504040204" pitchFamily="34" charset="0"/>
              </a:rPr>
              <a:t>thể</a:t>
            </a:r>
            <a:r>
              <a:rPr lang="en-US" sz="1800" dirty="0">
                <a:ea typeface="Verdana" panose="020B0604030504040204" pitchFamily="34" charset="0"/>
              </a:rPr>
              <a:t> </a:t>
            </a:r>
            <a:r>
              <a:rPr lang="en-US" sz="1800" dirty="0" err="1">
                <a:ea typeface="Verdana" panose="020B0604030504040204" pitchFamily="34" charset="0"/>
              </a:rPr>
              <a:t>bị</a:t>
            </a:r>
            <a:r>
              <a:rPr lang="en-US" sz="1800" dirty="0">
                <a:ea typeface="Verdana" panose="020B0604030504040204" pitchFamily="34" charset="0"/>
              </a:rPr>
              <a:t> </a:t>
            </a:r>
            <a:r>
              <a:rPr lang="en-US" sz="1800" dirty="0" err="1">
                <a:ea typeface="Verdana" panose="020B0604030504040204" pitchFamily="34" charset="0"/>
              </a:rPr>
              <a:t>nhầm</a:t>
            </a:r>
            <a:r>
              <a:rPr lang="en-US" sz="1800" dirty="0">
                <a:ea typeface="Verdana" panose="020B0604030504040204" pitchFamily="34" charset="0"/>
              </a:rPr>
              <a:t> </a:t>
            </a:r>
            <a:r>
              <a:rPr lang="en-US" sz="1800" dirty="0" err="1">
                <a:ea typeface="Verdana" panose="020B0604030504040204" pitchFamily="34" charset="0"/>
              </a:rPr>
              <a:t>lẫn</a:t>
            </a:r>
            <a:r>
              <a:rPr lang="en-US" sz="1800" dirty="0">
                <a:ea typeface="Verdana" panose="020B0604030504040204" pitchFamily="34" charset="0"/>
              </a:rPr>
              <a:t> </a:t>
            </a:r>
            <a:r>
              <a:rPr lang="en-US" sz="1800" dirty="0" err="1">
                <a:ea typeface="Verdana" panose="020B0604030504040204" pitchFamily="34" charset="0"/>
              </a:rPr>
              <a:t>về</a:t>
            </a:r>
            <a:r>
              <a:rPr lang="en-US" sz="1800" dirty="0">
                <a:ea typeface="Verdana" panose="020B0604030504040204" pitchFamily="34" charset="0"/>
              </a:rPr>
              <a:t> </a:t>
            </a:r>
            <a:r>
              <a:rPr lang="en-US" sz="1800" dirty="0" err="1">
                <a:ea typeface="Verdana" panose="020B0604030504040204" pitchFamily="34" charset="0"/>
              </a:rPr>
              <a:t>nguồn</a:t>
            </a:r>
            <a:r>
              <a:rPr lang="en-US" sz="1800" dirty="0">
                <a:ea typeface="Verdana" panose="020B0604030504040204" pitchFamily="34" charset="0"/>
              </a:rPr>
              <a:t> </a:t>
            </a:r>
            <a:r>
              <a:rPr lang="en-US" sz="1800" dirty="0" err="1">
                <a:ea typeface="Verdana" panose="020B0604030504040204" pitchFamily="34" charset="0"/>
              </a:rPr>
              <a:t>gốc</a:t>
            </a:r>
            <a:r>
              <a:rPr lang="en-US" sz="1800" dirty="0">
                <a:ea typeface="Verdana" panose="020B0604030504040204" pitchFamily="34" charset="0"/>
              </a:rPr>
              <a:t> </a:t>
            </a:r>
            <a:r>
              <a:rPr lang="en-US" sz="1800" dirty="0" err="1">
                <a:ea typeface="Verdana" panose="020B0604030504040204" pitchFamily="34" charset="0"/>
              </a:rPr>
              <a:t>xuất</a:t>
            </a:r>
            <a:r>
              <a:rPr lang="en-US" sz="1800" dirty="0">
                <a:ea typeface="Verdana" panose="020B0604030504040204" pitchFamily="34" charset="0"/>
              </a:rPr>
              <a:t> </a:t>
            </a:r>
            <a:r>
              <a:rPr lang="en-US" sz="1800" dirty="0" err="1">
                <a:ea typeface="Verdana" panose="020B0604030504040204" pitchFamily="34" charset="0"/>
              </a:rPr>
              <a:t>xứ</a:t>
            </a:r>
            <a:r>
              <a:rPr lang="en-US" sz="1800" dirty="0">
                <a:ea typeface="Verdana" panose="020B0604030504040204" pitchFamily="34" charset="0"/>
              </a:rPr>
              <a:t> </a:t>
            </a:r>
            <a:r>
              <a:rPr lang="en-US" sz="1800" dirty="0" err="1">
                <a:ea typeface="Verdana" panose="020B0604030504040204" pitchFamily="34" charset="0"/>
              </a:rPr>
              <a:t>của</a:t>
            </a:r>
            <a:r>
              <a:rPr lang="en-US" sz="1800" dirty="0">
                <a:ea typeface="Verdana" panose="020B0604030504040204" pitchFamily="34" charset="0"/>
              </a:rPr>
              <a:t> </a:t>
            </a:r>
            <a:r>
              <a:rPr lang="en-US" sz="1800" dirty="0" err="1">
                <a:ea typeface="Verdana" panose="020B0604030504040204" pitchFamily="34" charset="0"/>
              </a:rPr>
              <a:t>sản</a:t>
            </a:r>
            <a:r>
              <a:rPr lang="en-US" sz="1800" dirty="0">
                <a:ea typeface="Verdana" panose="020B0604030504040204" pitchFamily="34" charset="0"/>
              </a:rPr>
              <a:t> </a:t>
            </a:r>
            <a:r>
              <a:rPr lang="en-US" sz="1800" dirty="0" err="1">
                <a:ea typeface="Verdana" panose="020B0604030504040204" pitchFamily="34" charset="0"/>
              </a:rPr>
              <a:t>phẩm</a:t>
            </a:r>
            <a:r>
              <a:rPr lang="en-US" sz="1800" dirty="0">
                <a:ea typeface="Verdana" panose="020B0604030504040204" pitchFamily="34" charset="0"/>
              </a:rPr>
              <a:t>/</a:t>
            </a:r>
            <a:r>
              <a:rPr lang="en-US" sz="1800" dirty="0" err="1">
                <a:ea typeface="Verdana" panose="020B0604030504040204" pitchFamily="34" charset="0"/>
              </a:rPr>
              <a:t>dịch</a:t>
            </a:r>
            <a:r>
              <a:rPr lang="en-US" sz="1800" dirty="0">
                <a:ea typeface="Verdana" panose="020B0604030504040204" pitchFamily="34" charset="0"/>
              </a:rPr>
              <a:t> </a:t>
            </a:r>
            <a:r>
              <a:rPr lang="en-US" sz="1800" dirty="0" err="1">
                <a:ea typeface="Verdana" panose="020B0604030504040204" pitchFamily="34" charset="0"/>
              </a:rPr>
              <a:t>vụ</a:t>
            </a:r>
            <a:r>
              <a:rPr lang="en-US" sz="1800" dirty="0">
                <a:ea typeface="Verdana" panose="020B0604030504040204" pitchFamily="34" charset="0"/>
              </a:rPr>
              <a:t>:</a:t>
            </a:r>
          </a:p>
          <a:p>
            <a:pPr marL="0" indent="0">
              <a:spcBef>
                <a:spcPts val="1200"/>
              </a:spcBef>
              <a:buNone/>
            </a:pPr>
            <a:endParaRPr lang="en-US" sz="1800" dirty="0"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47172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>
            <a:noAutofit/>
          </a:bodyPr>
          <a:lstStyle/>
          <a:p>
            <a:r>
              <a:rPr lang="en-US" sz="3200" b="1" dirty="0" err="1">
                <a:solidFill>
                  <a:srgbClr val="00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Một</a:t>
            </a:r>
            <a:r>
              <a:rPr lang="en-US" sz="3200" b="1" dirty="0">
                <a:solidFill>
                  <a:srgbClr val="00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00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số</a:t>
            </a:r>
            <a:r>
              <a:rPr lang="en-US" sz="3200" b="1" dirty="0">
                <a:solidFill>
                  <a:srgbClr val="00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00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đề</a:t>
            </a:r>
            <a:r>
              <a:rPr lang="en-US" sz="3200" b="1" dirty="0">
                <a:solidFill>
                  <a:srgbClr val="00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00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xuất</a:t>
            </a:r>
            <a:endParaRPr lang="en-US" sz="3200" b="1" dirty="0">
              <a:solidFill>
                <a:srgbClr val="0099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399" y="914401"/>
            <a:ext cx="7772401" cy="541020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endParaRPr lang="en-US" sz="14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18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vi-VN" sz="18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Cần có hướng dẫn chi tiết đối với việc đánh giá tính mô tả của dấu hiệu theo</a:t>
            </a:r>
            <a:endParaRPr lang="en-US" sz="1800" b="1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vi-VN" sz="1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từng loại dấu hiệu cụ thể</a:t>
            </a:r>
            <a:r>
              <a:rPr lang="en-US" sz="1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: </a:t>
            </a:r>
            <a:r>
              <a:rPr lang="vi-VN" sz="1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dấu hiệu chữ, chữ viết tắt, tên người, slogan, dấu hiệu hình…); và </a:t>
            </a:r>
            <a:endParaRPr lang="en-US" sz="18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vi-VN" sz="18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từng loại thông tin mô tả (đối với hàng hóa, đối với dịch vụ, chủng loại, số lượng, chất lượng, tính chất, thành phần, công dụng; giá trị; phương thức sản xuất; địa điểm, điều kiện và phương thức cung cấp dịch vụ; nguồn gốc địa lý);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1800" i="1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Tham</a:t>
            </a:r>
            <a:r>
              <a:rPr lang="en-US" sz="1800" i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800" i="1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khảo</a:t>
            </a:r>
            <a:r>
              <a:rPr lang="en-US" sz="1800" i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H</a:t>
            </a:r>
            <a:r>
              <a:rPr lang="vi-VN" sz="1800" i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ư</a:t>
            </a:r>
            <a:r>
              <a:rPr lang="en-US" sz="1800" i="1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ớng</a:t>
            </a:r>
            <a:r>
              <a:rPr lang="en-US" sz="1800" i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800" i="1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dẫn</a:t>
            </a:r>
            <a:r>
              <a:rPr lang="en-US" sz="1800" i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800" i="1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thẩm</a:t>
            </a:r>
            <a:r>
              <a:rPr lang="en-US" sz="1800" i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800" i="1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định</a:t>
            </a:r>
            <a:r>
              <a:rPr lang="en-US" sz="1800" i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800" i="1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của</a:t>
            </a:r>
            <a:r>
              <a:rPr lang="en-US" sz="1800" i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EU, </a:t>
            </a:r>
            <a:r>
              <a:rPr lang="en-US" sz="1800" i="1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khá</a:t>
            </a:r>
            <a:r>
              <a:rPr lang="en-US" sz="1800" i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chi </a:t>
            </a:r>
            <a:r>
              <a:rPr lang="en-US" sz="1800" i="1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tiết</a:t>
            </a:r>
            <a:r>
              <a:rPr lang="en-US" sz="1800" i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800" i="1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và</a:t>
            </a:r>
            <a:r>
              <a:rPr lang="en-US" sz="1800" i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800" i="1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đầy</a:t>
            </a:r>
            <a:r>
              <a:rPr lang="en-US" sz="1800" i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800" i="1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đủ</a:t>
            </a:r>
            <a:r>
              <a:rPr lang="en-US" sz="1800" i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 </a:t>
            </a:r>
            <a:r>
              <a:rPr lang="en-US" sz="1800" i="1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cân</a:t>
            </a:r>
            <a:r>
              <a:rPr lang="en-US" sz="1800" i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800" i="1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nhắc</a:t>
            </a:r>
            <a:r>
              <a:rPr lang="en-US" sz="1800" i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800" i="1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lựa</a:t>
            </a:r>
            <a:r>
              <a:rPr lang="en-US" sz="1800" i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800" i="1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chọn</a:t>
            </a:r>
            <a:r>
              <a:rPr lang="en-US" sz="1800" i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800" i="1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áp</a:t>
            </a:r>
            <a:r>
              <a:rPr lang="en-US" sz="1800" i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800" i="1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dụng</a:t>
            </a:r>
            <a:r>
              <a:rPr lang="en-US" sz="1800" i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800" i="1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phù</a:t>
            </a:r>
            <a:r>
              <a:rPr lang="en-US" sz="1800" i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800" i="1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hợp</a:t>
            </a:r>
            <a:r>
              <a:rPr lang="en-US" sz="1800" i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800" i="1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với</a:t>
            </a:r>
            <a:r>
              <a:rPr lang="en-US" sz="1800" i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800" i="1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thực</a:t>
            </a:r>
            <a:r>
              <a:rPr lang="en-US" sz="1800" i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800" i="1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tiễn</a:t>
            </a:r>
            <a:r>
              <a:rPr lang="en-US" sz="1800" i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Việt Nam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4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 defTabSz="346075">
              <a:lnSpc>
                <a:spcPct val="120000"/>
              </a:lnSpc>
              <a:spcBef>
                <a:spcPts val="0"/>
              </a:spcBef>
              <a:buNone/>
              <a:tabLst>
                <a:tab pos="284163" algn="l"/>
              </a:tabLst>
            </a:pPr>
            <a:endParaRPr lang="en-US" sz="14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 defTabSz="346075">
              <a:lnSpc>
                <a:spcPct val="120000"/>
              </a:lnSpc>
              <a:spcBef>
                <a:spcPts val="0"/>
              </a:spcBef>
              <a:buNone/>
              <a:tabLst>
                <a:tab pos="284163" algn="l"/>
              </a:tabLst>
            </a:pPr>
            <a:r>
              <a:rPr lang="en-US" sz="1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70136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229600" cy="609600"/>
          </a:xfrm>
        </p:spPr>
        <p:txBody>
          <a:bodyPr>
            <a:noAutofit/>
          </a:bodyPr>
          <a:lstStyle/>
          <a:p>
            <a:r>
              <a:rPr lang="en-US" sz="3200" b="1" dirty="0" err="1">
                <a:solidFill>
                  <a:srgbClr val="00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Một</a:t>
            </a:r>
            <a:r>
              <a:rPr lang="en-US" sz="3200" b="1" dirty="0">
                <a:solidFill>
                  <a:srgbClr val="00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00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số</a:t>
            </a:r>
            <a:r>
              <a:rPr lang="en-US" sz="3200" b="1" dirty="0">
                <a:solidFill>
                  <a:srgbClr val="00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00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đề</a:t>
            </a:r>
            <a:r>
              <a:rPr lang="en-US" sz="3200" b="1" dirty="0">
                <a:solidFill>
                  <a:srgbClr val="00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00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xuất</a:t>
            </a:r>
            <a:endParaRPr lang="en-US" sz="3200" b="1" dirty="0">
              <a:solidFill>
                <a:srgbClr val="0099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2134"/>
            <a:ext cx="8381999" cy="541020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Áp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dụng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1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số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nguyên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tắc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sau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trong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đánh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giá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khả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năng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phân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biệt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tự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thân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của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nhãn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hiệu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:</a:t>
            </a:r>
          </a:p>
          <a:p>
            <a:pPr>
              <a:lnSpc>
                <a:spcPct val="120000"/>
              </a:lnSpc>
              <a:spcBef>
                <a:spcPts val="1200"/>
              </a:spcBef>
              <a:buAutoNum type="arabicParenBoth"/>
            </a:pPr>
            <a:r>
              <a:rPr lang="vi-VN" sz="1600" dirty="0">
                <a:ea typeface="Verdana" panose="020B0604030504040204" pitchFamily="34" charset="0"/>
                <a:cs typeface="Calibri" panose="020F0502020204030204" pitchFamily="34" charset="0"/>
              </a:rPr>
              <a:t>Dấu hiệu chỉ bị xem là 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có</a:t>
            </a:r>
            <a:r>
              <a:rPr lang="vi-VN" sz="1600" dirty="0">
                <a:ea typeface="Verdana" panose="020B0604030504040204" pitchFamily="34" charset="0"/>
                <a:cs typeface="Calibri" panose="020F0502020204030204" pitchFamily="34" charset="0"/>
              </a:rPr>
              <a:t> tính mô tả khi </a:t>
            </a:r>
            <a:r>
              <a:rPr lang="vi-VN" sz="1600" b="1" u="sng" dirty="0">
                <a:ea typeface="Verdana" panose="020B0604030504040204" pitchFamily="34" charset="0"/>
                <a:cs typeface="Calibri" panose="020F0502020204030204" pitchFamily="34" charset="0"/>
              </a:rPr>
              <a:t>chỉ dẫn, cung cấp thông tin một cách trực tiếp</a:t>
            </a:r>
            <a:r>
              <a:rPr lang="vi-VN" sz="1600" dirty="0">
                <a:ea typeface="Verdana" panose="020B0604030504040204" pitchFamily="34" charset="0"/>
                <a:cs typeface="Calibri" panose="020F0502020204030204" pitchFamily="34" charset="0"/>
              </a:rPr>
              <a:t> về hàng hóa, dịch vụ. Các dấu hiệu mang tính chất gợi ý, không mang tính mô tả trực tiếp phải được coi là không 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có</a:t>
            </a:r>
            <a:r>
              <a:rPr lang="vi-VN" sz="1600" dirty="0">
                <a:ea typeface="Verdana" panose="020B0604030504040204" pitchFamily="34" charset="0"/>
                <a:cs typeface="Calibri" panose="020F0502020204030204" pitchFamily="34" charset="0"/>
              </a:rPr>
              <a:t> tính mô tả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1200"/>
              </a:spcBef>
              <a:buAutoNum type="arabicParenBoth"/>
            </a:pP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Dựa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trên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b="1" u="sng" dirty="0" err="1">
                <a:ea typeface="Verdana" panose="020B0604030504040204" pitchFamily="34" charset="0"/>
                <a:cs typeface="Calibri" panose="020F0502020204030204" pitchFamily="34" charset="0"/>
              </a:rPr>
              <a:t>mối</a:t>
            </a:r>
            <a:r>
              <a:rPr lang="en-US" sz="1600" b="1" u="sng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b="1" u="sng" dirty="0" err="1">
                <a:ea typeface="Verdana" panose="020B0604030504040204" pitchFamily="34" charset="0"/>
                <a:cs typeface="Calibri" panose="020F0502020204030204" pitchFamily="34" charset="0"/>
              </a:rPr>
              <a:t>liên</a:t>
            </a:r>
            <a:r>
              <a:rPr lang="en-US" sz="1600" b="1" u="sng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b="1" u="sng" dirty="0" err="1">
                <a:ea typeface="Verdana" panose="020B0604030504040204" pitchFamily="34" charset="0"/>
                <a:cs typeface="Calibri" panose="020F0502020204030204" pitchFamily="34" charset="0"/>
              </a:rPr>
              <a:t>hệ</a:t>
            </a:r>
            <a:r>
              <a:rPr lang="en-US" sz="1600" b="1" u="sng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b="1" u="sng" dirty="0" err="1">
                <a:ea typeface="Verdana" panose="020B0604030504040204" pitchFamily="34" charset="0"/>
                <a:cs typeface="Calibri" panose="020F0502020204030204" pitchFamily="34" charset="0"/>
              </a:rPr>
              <a:t>trực</a:t>
            </a:r>
            <a:r>
              <a:rPr lang="en-US" sz="1600" b="1" u="sng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b="1" u="sng" dirty="0" err="1">
                <a:ea typeface="Verdana" panose="020B0604030504040204" pitchFamily="34" charset="0"/>
                <a:cs typeface="Calibri" panose="020F0502020204030204" pitchFamily="34" charset="0"/>
              </a:rPr>
              <a:t>tiếp</a:t>
            </a:r>
            <a:r>
              <a:rPr lang="en-US" sz="1600" b="1" u="sng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b="1" u="sng" dirty="0" err="1">
                <a:ea typeface="Verdana" panose="020B0604030504040204" pitchFamily="34" charset="0"/>
                <a:cs typeface="Calibri" panose="020F0502020204030204" pitchFamily="34" charset="0"/>
              </a:rPr>
              <a:t>với</a:t>
            </a:r>
            <a:r>
              <a:rPr lang="en-US" sz="1600" b="1" u="sng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b="1" u="sng" dirty="0" err="1">
                <a:ea typeface="Verdana" panose="020B0604030504040204" pitchFamily="34" charset="0"/>
                <a:cs typeface="Calibri" panose="020F0502020204030204" pitchFamily="34" charset="0"/>
              </a:rPr>
              <a:t>các</a:t>
            </a:r>
            <a:r>
              <a:rPr lang="en-US" sz="1600" b="1" u="sng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b="1" u="sng" dirty="0" err="1">
                <a:ea typeface="Verdana" panose="020B0604030504040204" pitchFamily="34" charset="0"/>
                <a:cs typeface="Calibri" panose="020F0502020204030204" pitchFamily="34" charset="0"/>
              </a:rPr>
              <a:t>sản</a:t>
            </a:r>
            <a:r>
              <a:rPr lang="en-US" sz="1600" b="1" u="sng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b="1" u="sng" dirty="0" err="1">
                <a:ea typeface="Verdana" panose="020B0604030504040204" pitchFamily="34" charset="0"/>
                <a:cs typeface="Calibri" panose="020F0502020204030204" pitchFamily="34" charset="0"/>
              </a:rPr>
              <a:t>phẩm</a:t>
            </a:r>
            <a:r>
              <a:rPr lang="en-US" sz="1600" b="1" u="sng" dirty="0">
                <a:ea typeface="Verdana" panose="020B0604030504040204" pitchFamily="34" charset="0"/>
                <a:cs typeface="Calibri" panose="020F0502020204030204" pitchFamily="34" charset="0"/>
              </a:rPr>
              <a:t>, </a:t>
            </a:r>
            <a:r>
              <a:rPr lang="en-US" sz="1600" b="1" u="sng" dirty="0" err="1">
                <a:ea typeface="Verdana" panose="020B0604030504040204" pitchFamily="34" charset="0"/>
                <a:cs typeface="Calibri" panose="020F0502020204030204" pitchFamily="34" charset="0"/>
              </a:rPr>
              <a:t>dịch</a:t>
            </a:r>
            <a:r>
              <a:rPr lang="en-US" sz="1600" b="1" u="sng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b="1" u="sng" dirty="0" err="1">
                <a:ea typeface="Verdana" panose="020B0604030504040204" pitchFamily="34" charset="0"/>
                <a:cs typeface="Calibri" panose="020F0502020204030204" pitchFamily="34" charset="0"/>
              </a:rPr>
              <a:t>vụ</a:t>
            </a:r>
            <a:r>
              <a:rPr lang="en-US" sz="1600" b="1" u="sng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xin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đăng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ký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1200"/>
              </a:spcBef>
              <a:buAutoNum type="arabicParenBoth"/>
            </a:pP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Dựa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vi-VN" sz="1600" dirty="0">
                <a:ea typeface="Verdana" panose="020B0604030504040204" pitchFamily="34" charset="0"/>
                <a:cs typeface="Calibri" panose="020F0502020204030204" pitchFamily="34" charset="0"/>
              </a:rPr>
              <a:t>trên </a:t>
            </a:r>
            <a:r>
              <a:rPr lang="vi-VN" sz="1600" b="1" u="sng" dirty="0">
                <a:ea typeface="Verdana" panose="020B0604030504040204" pitchFamily="34" charset="0"/>
                <a:cs typeface="Calibri" panose="020F0502020204030204" pitchFamily="34" charset="0"/>
              </a:rPr>
              <a:t>hiểu biết thông thường của người tiêu dùng có liên quan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</a:p>
          <a:p>
            <a:pPr marL="346075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Quy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định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cụ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thể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b="1" u="sng" dirty="0" err="1">
                <a:ea typeface="Verdana" panose="020B0604030504040204" pitchFamily="34" charset="0"/>
                <a:cs typeface="Calibri" panose="020F0502020204030204" pitchFamily="34" charset="0"/>
              </a:rPr>
              <a:t>ngôn</a:t>
            </a:r>
            <a:r>
              <a:rPr lang="en-US" sz="1600" b="1" u="sng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b="1" u="sng" dirty="0" err="1">
                <a:ea typeface="Verdana" panose="020B0604030504040204" pitchFamily="34" charset="0"/>
                <a:cs typeface="Calibri" panose="020F0502020204030204" pitchFamily="34" charset="0"/>
              </a:rPr>
              <a:t>ngữ</a:t>
            </a:r>
            <a:r>
              <a:rPr lang="en-US" sz="1600" b="1" u="sng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b="1" u="sng" dirty="0" err="1">
                <a:ea typeface="Verdana" panose="020B0604030504040204" pitchFamily="34" charset="0"/>
                <a:cs typeface="Calibri" panose="020F0502020204030204" pitchFamily="34" charset="0"/>
              </a:rPr>
              <a:t>nào</a:t>
            </a:r>
            <a:r>
              <a:rPr lang="en-US" sz="1600" b="1" u="sng" dirty="0">
                <a:ea typeface="Verdana" panose="020B0604030504040204" pitchFamily="34" charset="0"/>
                <a:cs typeface="Calibri" panose="020F0502020204030204" pitchFamily="34" charset="0"/>
              </a:rPr>
              <a:t> đ</a:t>
            </a:r>
            <a:r>
              <a:rPr lang="vi-VN" sz="1600" b="1" u="sng" dirty="0">
                <a:ea typeface="Verdana" panose="020B0604030504040204" pitchFamily="34" charset="0"/>
                <a:cs typeface="Calibri" panose="020F0502020204030204" pitchFamily="34" charset="0"/>
              </a:rPr>
              <a:t>ư</a:t>
            </a:r>
            <a:r>
              <a:rPr lang="en-US" sz="1600" b="1" u="sng" dirty="0" err="1">
                <a:ea typeface="Verdana" panose="020B0604030504040204" pitchFamily="34" charset="0"/>
                <a:cs typeface="Calibri" panose="020F0502020204030204" pitchFamily="34" charset="0"/>
              </a:rPr>
              <a:t>ợc</a:t>
            </a:r>
            <a:r>
              <a:rPr lang="en-US" sz="1600" b="1" u="sng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b="1" u="sng" dirty="0" err="1">
                <a:ea typeface="Verdana" panose="020B0604030504040204" pitchFamily="34" charset="0"/>
                <a:cs typeface="Calibri" panose="020F0502020204030204" pitchFamily="34" charset="0"/>
              </a:rPr>
              <a:t>coi</a:t>
            </a:r>
            <a:r>
              <a:rPr lang="en-US" sz="1600" b="1" u="sng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b="1" u="sng" dirty="0" err="1">
                <a:ea typeface="Verdana" panose="020B0604030504040204" pitchFamily="34" charset="0"/>
                <a:cs typeface="Calibri" panose="020F0502020204030204" pitchFamily="34" charset="0"/>
              </a:rPr>
              <a:t>là</a:t>
            </a:r>
            <a:r>
              <a:rPr lang="en-US" sz="1600" b="1" u="sng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b="1" u="sng" dirty="0" err="1">
                <a:ea typeface="Verdana" panose="020B0604030504040204" pitchFamily="34" charset="0"/>
                <a:cs typeface="Calibri" panose="020F0502020204030204" pitchFamily="34" charset="0"/>
              </a:rPr>
              <a:t>thông</a:t>
            </a:r>
            <a:r>
              <a:rPr lang="en-US" sz="1600" b="1" u="sng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b="1" u="sng" dirty="0" err="1">
                <a:ea typeface="Verdana" panose="020B0604030504040204" pitchFamily="34" charset="0"/>
                <a:cs typeface="Calibri" panose="020F0502020204030204" pitchFamily="34" charset="0"/>
              </a:rPr>
              <a:t>dụng</a:t>
            </a:r>
            <a:r>
              <a:rPr lang="en-US" sz="1600" b="1" u="sng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(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Tiếng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Anh,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Tiếng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Pháp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?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Từ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ngữ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có ý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nghĩa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mô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tả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trong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ngôn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ngữ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không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thông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dụng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đ</a:t>
            </a:r>
            <a:r>
              <a:rPr lang="vi-VN" sz="1600" dirty="0">
                <a:ea typeface="Verdana" panose="020B0604030504040204" pitchFamily="34" charset="0"/>
                <a:cs typeface="Calibri" panose="020F0502020204030204" pitchFamily="34" charset="0"/>
              </a:rPr>
              <a:t>ư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ơng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nhiên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có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tính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phân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biệt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,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trừ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trường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hợp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từ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ngữ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đó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đã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được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sử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dụng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và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hiểu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biết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rộng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rãi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tại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Việt Nam,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ví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dụ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: PIZZA, SUSHI…)</a:t>
            </a:r>
          </a:p>
          <a:p>
            <a:pPr defTabSz="346075">
              <a:lnSpc>
                <a:spcPct val="120000"/>
              </a:lnSpc>
              <a:spcBef>
                <a:spcPts val="1200"/>
              </a:spcBef>
              <a:buAutoNum type="arabicParenBoth" startAt="4"/>
            </a:pP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Xét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đến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bằng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chứng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thực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tế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b="1" u="sng" dirty="0" err="1">
                <a:ea typeface="Verdana" panose="020B0604030504040204" pitchFamily="34" charset="0"/>
                <a:cs typeface="Calibri" panose="020F0502020204030204" pitchFamily="34" charset="0"/>
              </a:rPr>
              <a:t>đăng</a:t>
            </a:r>
            <a:r>
              <a:rPr lang="en-US" sz="1600" b="1" u="sng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b="1" u="sng" dirty="0" err="1">
                <a:ea typeface="Verdana" panose="020B0604030504040204" pitchFamily="34" charset="0"/>
                <a:cs typeface="Calibri" panose="020F0502020204030204" pitchFamily="34" charset="0"/>
              </a:rPr>
              <a:t>ký</a:t>
            </a:r>
            <a:r>
              <a:rPr lang="en-US" sz="1600" b="1" u="sng" dirty="0">
                <a:ea typeface="Verdana" panose="020B0604030504040204" pitchFamily="34" charset="0"/>
                <a:cs typeface="Calibri" panose="020F0502020204030204" pitchFamily="34" charset="0"/>
              </a:rPr>
              <a:t>, </a:t>
            </a:r>
            <a:r>
              <a:rPr lang="en-US" sz="1600" b="1" u="sng" dirty="0" err="1">
                <a:ea typeface="Verdana" panose="020B0604030504040204" pitchFamily="34" charset="0"/>
                <a:cs typeface="Calibri" panose="020F0502020204030204" pitchFamily="34" charset="0"/>
              </a:rPr>
              <a:t>sử</a:t>
            </a:r>
            <a:r>
              <a:rPr lang="en-US" sz="1600" b="1" u="sng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b="1" u="sng" dirty="0" err="1">
                <a:ea typeface="Verdana" panose="020B0604030504040204" pitchFamily="34" charset="0"/>
                <a:cs typeface="Calibri" panose="020F0502020204030204" pitchFamily="34" charset="0"/>
              </a:rPr>
              <a:t>dụng</a:t>
            </a:r>
            <a:r>
              <a:rPr lang="en-US" sz="1600" b="1" u="sng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b="1" u="sng" dirty="0" err="1">
                <a:ea typeface="Verdana" panose="020B0604030504040204" pitchFamily="34" charset="0"/>
                <a:cs typeface="Calibri" panose="020F0502020204030204" pitchFamily="34" charset="0"/>
              </a:rPr>
              <a:t>nhãn</a:t>
            </a:r>
            <a:r>
              <a:rPr lang="en-US" sz="1600" b="1" u="sng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b="1" u="sng" dirty="0" err="1">
                <a:ea typeface="Verdana" panose="020B0604030504040204" pitchFamily="34" charset="0"/>
                <a:cs typeface="Calibri" panose="020F0502020204030204" pitchFamily="34" charset="0"/>
              </a:rPr>
              <a:t>hiệu</a:t>
            </a:r>
            <a:r>
              <a:rPr lang="en-US" sz="1600" b="1" u="sng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b="1" u="sng" dirty="0" err="1">
                <a:ea typeface="Verdana" panose="020B0604030504040204" pitchFamily="34" charset="0"/>
                <a:cs typeface="Calibri" panose="020F0502020204030204" pitchFamily="34" charset="0"/>
              </a:rPr>
              <a:t>nhằm</a:t>
            </a:r>
            <a:r>
              <a:rPr lang="en-US" sz="1600" b="1" u="sng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b="1" u="sng" dirty="0" err="1">
                <a:ea typeface="Verdana" panose="020B0604030504040204" pitchFamily="34" charset="0"/>
                <a:cs typeface="Calibri" panose="020F0502020204030204" pitchFamily="34" charset="0"/>
              </a:rPr>
              <a:t>chứng</a:t>
            </a:r>
            <a:r>
              <a:rPr lang="en-US" sz="1600" b="1" u="sng" dirty="0">
                <a:ea typeface="Verdana" panose="020B0604030504040204" pitchFamily="34" charset="0"/>
                <a:cs typeface="Calibri" panose="020F0502020204030204" pitchFamily="34" charset="0"/>
              </a:rPr>
              <a:t> minh </a:t>
            </a:r>
            <a:r>
              <a:rPr lang="en-US" sz="1600" b="1" u="sng" dirty="0" err="1">
                <a:ea typeface="Verdana" panose="020B0604030504040204" pitchFamily="34" charset="0"/>
                <a:cs typeface="Calibri" panose="020F0502020204030204" pitchFamily="34" charset="0"/>
              </a:rPr>
              <a:t>khả</a:t>
            </a:r>
            <a:r>
              <a:rPr lang="en-US" sz="1600" b="1" u="sng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b="1" u="sng" dirty="0" err="1">
                <a:ea typeface="Verdana" panose="020B0604030504040204" pitchFamily="34" charset="0"/>
                <a:cs typeface="Calibri" panose="020F0502020204030204" pitchFamily="34" charset="0"/>
              </a:rPr>
              <a:t>năng</a:t>
            </a:r>
            <a:r>
              <a:rPr lang="en-US" sz="1600" b="1" u="sng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b="1" u="sng" dirty="0" err="1">
                <a:ea typeface="Verdana" panose="020B0604030504040204" pitchFamily="34" charset="0"/>
                <a:cs typeface="Calibri" panose="020F0502020204030204" pitchFamily="34" charset="0"/>
              </a:rPr>
              <a:t>phân</a:t>
            </a:r>
            <a:r>
              <a:rPr lang="en-US" sz="1600" b="1" u="sng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b="1" u="sng" dirty="0" err="1">
                <a:ea typeface="Verdana" panose="020B0604030504040204" pitchFamily="34" charset="0"/>
                <a:cs typeface="Calibri" panose="020F0502020204030204" pitchFamily="34" charset="0"/>
              </a:rPr>
              <a:t>biệt</a:t>
            </a:r>
            <a:r>
              <a:rPr lang="en-US" sz="1600" b="1" u="sng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b="1" u="sng" dirty="0" err="1">
                <a:ea typeface="Verdana" panose="020B0604030504040204" pitchFamily="34" charset="0"/>
                <a:cs typeface="Calibri" panose="020F0502020204030204" pitchFamily="34" charset="0"/>
              </a:rPr>
              <a:t>tự</a:t>
            </a:r>
            <a:r>
              <a:rPr lang="en-US" sz="1600" b="1" u="sng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b="1" u="sng" dirty="0" err="1">
                <a:ea typeface="Verdana" panose="020B0604030504040204" pitchFamily="34" charset="0"/>
                <a:cs typeface="Calibri" panose="020F0502020204030204" pitchFamily="34" charset="0"/>
              </a:rPr>
              <a:t>thân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(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phân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biệt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với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chứng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minh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nhãn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hiệu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đạt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đ</a:t>
            </a:r>
            <a:r>
              <a:rPr lang="vi-VN" sz="1600" dirty="0">
                <a:ea typeface="Verdana" panose="020B0604030504040204" pitchFamily="34" charset="0"/>
                <a:cs typeface="Calibri" panose="020F0502020204030204" pitchFamily="34" charset="0"/>
              </a:rPr>
              <a:t>ư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ợc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khả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năng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phân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biệt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qua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sử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ea typeface="Verdana" panose="020B0604030504040204" pitchFamily="34" charset="0"/>
                <a:cs typeface="Calibri" panose="020F0502020204030204" pitchFamily="34" charset="0"/>
              </a:rPr>
              <a:t>dụng</a:t>
            </a:r>
            <a:r>
              <a:rPr lang="en-US" sz="1600" dirty="0">
                <a:ea typeface="Verdana" panose="020B0604030504040204" pitchFamily="34" charset="0"/>
                <a:cs typeface="Calibri" panose="020F0502020204030204" pitchFamily="34" charset="0"/>
              </a:rPr>
              <a:t>);</a:t>
            </a:r>
          </a:p>
          <a:p>
            <a:pPr defTabSz="346075">
              <a:lnSpc>
                <a:spcPct val="120000"/>
              </a:lnSpc>
              <a:spcBef>
                <a:spcPts val="1200"/>
              </a:spcBef>
              <a:buAutoNum type="arabicParenBoth" startAt="4"/>
            </a:pPr>
            <a:r>
              <a:rPr lang="en-US" sz="1600" b="1" u="sng" dirty="0" err="1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Trước</a:t>
            </a:r>
            <a:r>
              <a:rPr lang="en-US" sz="1600" b="1" u="sng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b="1" u="sng" dirty="0" err="1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khi</a:t>
            </a:r>
            <a:r>
              <a:rPr lang="en-US" sz="1600" b="1" u="sng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b="1" u="sng" dirty="0" err="1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kết</a:t>
            </a:r>
            <a:r>
              <a:rPr lang="en-US" sz="1600" b="1" u="sng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b="1" u="sng" dirty="0" err="1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luận</a:t>
            </a:r>
            <a:r>
              <a:rPr lang="en-US" sz="1600" b="1" u="sng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b="1" u="sng" dirty="0" err="1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dấu</a:t>
            </a:r>
            <a:r>
              <a:rPr lang="en-US" sz="1600" b="1" u="sng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b="1" u="sng" dirty="0" err="1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hiệu</a:t>
            </a:r>
            <a:r>
              <a:rPr lang="en-US" sz="1600" b="1" u="sng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b="1" u="sng" dirty="0" err="1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làm</a:t>
            </a:r>
            <a:r>
              <a:rPr lang="en-US" sz="1600" b="1" u="sng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b="1" u="sng" dirty="0" err="1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hiểu</a:t>
            </a:r>
            <a:r>
              <a:rPr lang="en-US" sz="1600" b="1" u="sng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b="1" u="sng" dirty="0" err="1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sai</a:t>
            </a:r>
            <a:r>
              <a:rPr lang="en-US" sz="1600" b="1" u="sng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b="1" u="sng" dirty="0" err="1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lệch</a:t>
            </a:r>
            <a:r>
              <a:rPr lang="en-US" sz="1600" b="1" u="sng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b="1" u="sng" dirty="0" err="1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hoặc</a:t>
            </a:r>
            <a:r>
              <a:rPr lang="en-US" sz="1600" b="1" u="sng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b="1" u="sng" dirty="0" err="1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lừa</a:t>
            </a:r>
            <a:r>
              <a:rPr lang="en-US" sz="1600" b="1" u="sng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b="1" u="sng" dirty="0" err="1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dối</a:t>
            </a:r>
            <a:r>
              <a:rPr lang="en-US" sz="1600" b="1" u="sng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, </a:t>
            </a:r>
            <a:r>
              <a:rPr lang="en-US" sz="1600" b="1" u="sng" dirty="0" err="1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cần</a:t>
            </a:r>
            <a:r>
              <a:rPr lang="en-US" sz="1600" b="1" u="sng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b="1" u="sng" dirty="0" err="1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xem</a:t>
            </a:r>
            <a:r>
              <a:rPr lang="en-US" sz="1600" b="1" u="sng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b="1" u="sng" dirty="0" err="1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xét</a:t>
            </a:r>
            <a:r>
              <a:rPr lang="en-US" sz="1600" b="1" u="sng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b="1" u="sng" dirty="0" err="1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khả</a:t>
            </a:r>
            <a:r>
              <a:rPr lang="en-US" sz="1600" b="1" u="sng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b="1" u="sng" dirty="0" err="1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năng</a:t>
            </a:r>
            <a:r>
              <a:rPr lang="en-US" sz="1600" b="1" u="sng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b="1" u="sng" dirty="0" err="1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được</a:t>
            </a:r>
            <a:r>
              <a:rPr lang="en-US" sz="1600" b="1" u="sng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b="1" u="sng" dirty="0" err="1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sử</a:t>
            </a:r>
            <a:r>
              <a:rPr lang="en-US" sz="1600" b="1" u="sng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b="1" u="sng" dirty="0" err="1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dụng</a:t>
            </a:r>
            <a:r>
              <a:rPr lang="en-US" sz="1600" b="1" u="sng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b="1" u="sng" dirty="0" err="1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theo</a:t>
            </a:r>
            <a:r>
              <a:rPr lang="en-US" sz="1600" b="1" u="sng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b="1" u="sng" dirty="0" err="1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cách</a:t>
            </a:r>
            <a:r>
              <a:rPr lang="en-US" sz="1600" b="1" u="sng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b="1" u="sng" dirty="0" err="1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thức</a:t>
            </a:r>
            <a:r>
              <a:rPr lang="en-US" sz="1600" b="1" u="sng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b="1" u="sng" dirty="0" err="1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không</a:t>
            </a:r>
            <a:r>
              <a:rPr lang="en-US" sz="1600" b="1" u="sng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b="1" u="sng" dirty="0" err="1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mang</a:t>
            </a:r>
            <a:r>
              <a:rPr lang="en-US" sz="1600" b="1" u="sng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b="1" u="sng" dirty="0" err="1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tính</a:t>
            </a:r>
            <a:r>
              <a:rPr lang="en-US" sz="1600" b="1" u="sng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b="1" u="sng" dirty="0" err="1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lừa</a:t>
            </a:r>
            <a:r>
              <a:rPr lang="en-US" sz="1600" b="1" u="sng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b="1" u="sng" dirty="0" err="1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dối</a:t>
            </a:r>
            <a:r>
              <a:rPr lang="en-US" sz="160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liên</a:t>
            </a:r>
            <a:r>
              <a:rPr lang="en-US" sz="160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quan</a:t>
            </a:r>
            <a:r>
              <a:rPr lang="en-US" sz="160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tới</a:t>
            </a:r>
            <a:r>
              <a:rPr lang="en-US" sz="160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các</a:t>
            </a:r>
            <a:r>
              <a:rPr lang="en-US" sz="160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sản</a:t>
            </a:r>
            <a:r>
              <a:rPr lang="en-US" sz="160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phẩm</a:t>
            </a:r>
            <a:r>
              <a:rPr lang="en-US" sz="160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/ </a:t>
            </a:r>
            <a:r>
              <a:rPr lang="en-US" sz="1600" dirty="0" err="1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dịch</a:t>
            </a:r>
            <a:r>
              <a:rPr lang="en-US" sz="160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vụ</a:t>
            </a:r>
            <a:r>
              <a:rPr lang="en-US" sz="160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đăng</a:t>
            </a:r>
            <a:r>
              <a:rPr lang="en-US" sz="160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ký</a:t>
            </a:r>
            <a:r>
              <a:rPr lang="en-US" sz="160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.</a:t>
            </a:r>
          </a:p>
          <a:p>
            <a:pPr defTabSz="346075">
              <a:lnSpc>
                <a:spcPct val="120000"/>
              </a:lnSpc>
              <a:spcBef>
                <a:spcPts val="1200"/>
              </a:spcBef>
              <a:buAutoNum type="arabicParenBoth" startAt="4"/>
            </a:pPr>
            <a:r>
              <a:rPr lang="en-US" sz="160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Quy </a:t>
            </a:r>
            <a:r>
              <a:rPr lang="en-US" sz="1600" dirty="0" err="1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định</a:t>
            </a:r>
            <a:r>
              <a:rPr lang="en-US" sz="160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thống</a:t>
            </a:r>
            <a:r>
              <a:rPr lang="en-US" sz="160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nhất</a:t>
            </a:r>
            <a:r>
              <a:rPr lang="en-US" sz="160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về</a:t>
            </a:r>
            <a:r>
              <a:rPr lang="en-US" sz="160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các</a:t>
            </a:r>
            <a:r>
              <a:rPr lang="en-US" sz="160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dấu</a:t>
            </a:r>
            <a:r>
              <a:rPr lang="en-US" sz="160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hiệu</a:t>
            </a:r>
            <a:r>
              <a:rPr lang="en-US" sz="160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chỉ</a:t>
            </a:r>
            <a:r>
              <a:rPr lang="en-US" sz="160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dẫn</a:t>
            </a:r>
            <a:r>
              <a:rPr lang="en-US" sz="160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về</a:t>
            </a:r>
            <a:r>
              <a:rPr lang="en-US" sz="160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địa</a:t>
            </a:r>
            <a:r>
              <a:rPr lang="en-US" sz="1600" dirty="0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ea typeface="Verdana" panose="020B0604030504040204" pitchFamily="34" charset="0"/>
                <a:cs typeface="Calibri" panose="020F0502020204030204" pitchFamily="34" charset="0"/>
              </a:rPr>
              <a:t>lý</a:t>
            </a:r>
            <a:endParaRPr lang="en-US" sz="1600" dirty="0"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defTabSz="346075">
              <a:lnSpc>
                <a:spcPct val="120000"/>
              </a:lnSpc>
              <a:spcBef>
                <a:spcPts val="0"/>
              </a:spcBef>
              <a:buAutoNum type="arabicParenBoth" startAt="4"/>
            </a:pPr>
            <a:endParaRPr lang="en-US" sz="16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4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 defTabSz="346075">
              <a:lnSpc>
                <a:spcPct val="120000"/>
              </a:lnSpc>
              <a:spcBef>
                <a:spcPts val="0"/>
              </a:spcBef>
              <a:buNone/>
              <a:tabLst>
                <a:tab pos="284163" algn="l"/>
              </a:tabLst>
            </a:pPr>
            <a:endParaRPr lang="en-US" sz="1400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0" indent="0" defTabSz="346075">
              <a:lnSpc>
                <a:spcPct val="120000"/>
              </a:lnSpc>
              <a:spcBef>
                <a:spcPts val="0"/>
              </a:spcBef>
              <a:buNone/>
              <a:tabLst>
                <a:tab pos="284163" algn="l"/>
              </a:tabLst>
            </a:pPr>
            <a:r>
              <a:rPr lang="en-US" sz="1400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74165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9394"/>
            <a:ext cx="8229600" cy="608806"/>
          </a:xfrm>
        </p:spPr>
        <p:txBody>
          <a:bodyPr>
            <a:noAutofit/>
          </a:bodyPr>
          <a:lstStyle/>
          <a:p>
            <a:r>
              <a:rPr lang="en-US" sz="2400" b="1" dirty="0" err="1">
                <a:solidFill>
                  <a:srgbClr val="00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Các</a:t>
            </a:r>
            <a:r>
              <a:rPr lang="en-US" sz="2400" b="1" dirty="0">
                <a:solidFill>
                  <a:srgbClr val="00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dirty="0" err="1">
                <a:solidFill>
                  <a:srgbClr val="00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quy</a:t>
            </a:r>
            <a:r>
              <a:rPr lang="en-US" sz="2400" b="1" dirty="0">
                <a:solidFill>
                  <a:srgbClr val="00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dirty="0" err="1">
                <a:solidFill>
                  <a:srgbClr val="00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định</a:t>
            </a:r>
            <a:r>
              <a:rPr lang="en-US" sz="2400" b="1" dirty="0">
                <a:solidFill>
                  <a:srgbClr val="00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dirty="0" err="1">
                <a:solidFill>
                  <a:srgbClr val="00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liên</a:t>
            </a:r>
            <a:r>
              <a:rPr lang="en-US" sz="2400" b="1" dirty="0">
                <a:solidFill>
                  <a:srgbClr val="00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b="1" dirty="0" err="1">
                <a:solidFill>
                  <a:srgbClr val="00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quan</a:t>
            </a:r>
            <a:r>
              <a:rPr lang="en-US" sz="2400" b="1" dirty="0">
                <a:solidFill>
                  <a:srgbClr val="0099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638006"/>
          </a:xfrm>
        </p:spPr>
        <p:txBody>
          <a:bodyPr>
            <a:normAutofit fontScale="92500" lnSpcReduction="10000"/>
          </a:bodyPr>
          <a:lstStyle/>
          <a:p>
            <a:r>
              <a:rPr lang="en-US" sz="1800" b="1" u="sng" dirty="0" err="1">
                <a:ea typeface="Verdana" panose="020B0604030504040204" pitchFamily="34" charset="0"/>
              </a:rPr>
              <a:t>Điều</a:t>
            </a:r>
            <a:r>
              <a:rPr lang="en-US" sz="1800" b="1" u="sng" dirty="0">
                <a:ea typeface="Verdana" panose="020B0604030504040204" pitchFamily="34" charset="0"/>
              </a:rPr>
              <a:t> 74.2(c) – Luật SHTT:</a:t>
            </a:r>
            <a:r>
              <a:rPr lang="en-US" sz="1800" b="1" dirty="0">
                <a:ea typeface="Verdana" panose="020B0604030504040204" pitchFamily="34" charset="0"/>
              </a:rPr>
              <a:t>  </a:t>
            </a:r>
            <a:r>
              <a:rPr lang="en-US" sz="1800" i="1" dirty="0" err="1">
                <a:ea typeface="Verdana" panose="020B0604030504040204" pitchFamily="34" charset="0"/>
              </a:rPr>
              <a:t>Dấu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hiệu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b="1" i="1" u="sng" dirty="0" err="1">
                <a:ea typeface="Verdana" panose="020B0604030504040204" pitchFamily="34" charset="0"/>
              </a:rPr>
              <a:t>chỉ</a:t>
            </a:r>
            <a:r>
              <a:rPr lang="en-US" sz="1800" b="1" i="1" u="sng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thời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gian</a:t>
            </a:r>
            <a:r>
              <a:rPr lang="en-US" sz="1800" i="1" dirty="0">
                <a:ea typeface="Verdana" panose="020B0604030504040204" pitchFamily="34" charset="0"/>
              </a:rPr>
              <a:t>, </a:t>
            </a:r>
            <a:r>
              <a:rPr lang="en-US" sz="1800" i="1" dirty="0" err="1">
                <a:ea typeface="Verdana" panose="020B0604030504040204" pitchFamily="34" charset="0"/>
              </a:rPr>
              <a:t>địa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điểm</a:t>
            </a:r>
            <a:r>
              <a:rPr lang="en-US" sz="1800" i="1" dirty="0">
                <a:ea typeface="Verdana" panose="020B0604030504040204" pitchFamily="34" charset="0"/>
              </a:rPr>
              <a:t>, </a:t>
            </a:r>
            <a:r>
              <a:rPr lang="en-US" sz="1800" i="1" dirty="0" err="1">
                <a:ea typeface="Verdana" panose="020B0604030504040204" pitchFamily="34" charset="0"/>
              </a:rPr>
              <a:t>phương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pháp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sản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xuất</a:t>
            </a:r>
            <a:r>
              <a:rPr lang="en-US" sz="1800" i="1" dirty="0">
                <a:ea typeface="Verdana" panose="020B0604030504040204" pitchFamily="34" charset="0"/>
              </a:rPr>
              <a:t>, </a:t>
            </a:r>
            <a:r>
              <a:rPr lang="en-US" sz="1800" i="1" dirty="0" err="1">
                <a:ea typeface="Verdana" panose="020B0604030504040204" pitchFamily="34" charset="0"/>
              </a:rPr>
              <a:t>chủng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loại</a:t>
            </a:r>
            <a:r>
              <a:rPr lang="en-US" sz="1800" i="1" dirty="0">
                <a:ea typeface="Verdana" panose="020B0604030504040204" pitchFamily="34" charset="0"/>
              </a:rPr>
              <a:t>, </a:t>
            </a:r>
            <a:r>
              <a:rPr lang="en-US" sz="1800" i="1" dirty="0" err="1">
                <a:ea typeface="Verdana" panose="020B0604030504040204" pitchFamily="34" charset="0"/>
              </a:rPr>
              <a:t>số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lượng</a:t>
            </a:r>
            <a:r>
              <a:rPr lang="en-US" sz="1800" i="1" dirty="0">
                <a:ea typeface="Verdana" panose="020B0604030504040204" pitchFamily="34" charset="0"/>
              </a:rPr>
              <a:t>, </a:t>
            </a:r>
            <a:r>
              <a:rPr lang="en-US" sz="1800" i="1" dirty="0" err="1">
                <a:ea typeface="Verdana" panose="020B0604030504040204" pitchFamily="34" charset="0"/>
              </a:rPr>
              <a:t>chất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lượng</a:t>
            </a:r>
            <a:r>
              <a:rPr lang="en-US" sz="1800" i="1" dirty="0">
                <a:ea typeface="Verdana" panose="020B0604030504040204" pitchFamily="34" charset="0"/>
              </a:rPr>
              <a:t>, </a:t>
            </a:r>
            <a:r>
              <a:rPr lang="en-US" sz="1800" i="1" dirty="0" err="1">
                <a:ea typeface="Verdana" panose="020B0604030504040204" pitchFamily="34" charset="0"/>
              </a:rPr>
              <a:t>tính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chất</a:t>
            </a:r>
            <a:r>
              <a:rPr lang="en-US" sz="1800" i="1" dirty="0">
                <a:ea typeface="Verdana" panose="020B0604030504040204" pitchFamily="34" charset="0"/>
              </a:rPr>
              <a:t>, </a:t>
            </a:r>
            <a:r>
              <a:rPr lang="en-US" sz="1800" i="1" dirty="0" err="1">
                <a:ea typeface="Verdana" panose="020B0604030504040204" pitchFamily="34" charset="0"/>
              </a:rPr>
              <a:t>thành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phần</a:t>
            </a:r>
            <a:r>
              <a:rPr lang="en-US" sz="1800" i="1" dirty="0">
                <a:ea typeface="Verdana" panose="020B0604030504040204" pitchFamily="34" charset="0"/>
              </a:rPr>
              <a:t>, </a:t>
            </a:r>
            <a:r>
              <a:rPr lang="en-US" sz="1800" i="1" dirty="0" err="1">
                <a:ea typeface="Verdana" panose="020B0604030504040204" pitchFamily="34" charset="0"/>
              </a:rPr>
              <a:t>công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dụng</a:t>
            </a:r>
            <a:r>
              <a:rPr lang="en-US" sz="1800" i="1" dirty="0">
                <a:ea typeface="Verdana" panose="020B0604030504040204" pitchFamily="34" charset="0"/>
              </a:rPr>
              <a:t>, </a:t>
            </a:r>
            <a:r>
              <a:rPr lang="en-US" sz="1800" i="1" dirty="0" err="1">
                <a:ea typeface="Verdana" panose="020B0604030504040204" pitchFamily="34" charset="0"/>
              </a:rPr>
              <a:t>giá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trị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hoặc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các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đặc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tính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khác</a:t>
            </a:r>
            <a:r>
              <a:rPr lang="en-US" sz="1800" b="1" i="1" u="sng" dirty="0">
                <a:ea typeface="Verdana" panose="020B0604030504040204" pitchFamily="34" charset="0"/>
              </a:rPr>
              <a:t> </a:t>
            </a:r>
            <a:r>
              <a:rPr lang="en-US" sz="1800" b="1" i="1" u="sng" dirty="0" err="1">
                <a:ea typeface="Verdana" panose="020B0604030504040204" pitchFamily="34" charset="0"/>
              </a:rPr>
              <a:t>mang</a:t>
            </a:r>
            <a:r>
              <a:rPr lang="en-US" sz="1800" b="1" i="1" u="sng" dirty="0">
                <a:ea typeface="Verdana" panose="020B0604030504040204" pitchFamily="34" charset="0"/>
              </a:rPr>
              <a:t> </a:t>
            </a:r>
            <a:r>
              <a:rPr lang="en-US" sz="1800" b="1" i="1" u="sng" dirty="0" err="1">
                <a:ea typeface="Verdana" panose="020B0604030504040204" pitchFamily="34" charset="0"/>
              </a:rPr>
              <a:t>tính</a:t>
            </a:r>
            <a:r>
              <a:rPr lang="en-US" sz="1800" b="1" i="1" u="sng" dirty="0">
                <a:ea typeface="Verdana" panose="020B0604030504040204" pitchFamily="34" charset="0"/>
              </a:rPr>
              <a:t> </a:t>
            </a:r>
            <a:r>
              <a:rPr lang="en-US" sz="1800" b="1" i="1" u="sng" dirty="0" err="1">
                <a:ea typeface="Verdana" panose="020B0604030504040204" pitchFamily="34" charset="0"/>
              </a:rPr>
              <a:t>mô</a:t>
            </a:r>
            <a:r>
              <a:rPr lang="en-US" sz="1800" b="1" i="1" u="sng" dirty="0">
                <a:ea typeface="Verdana" panose="020B0604030504040204" pitchFamily="34" charset="0"/>
              </a:rPr>
              <a:t> </a:t>
            </a:r>
            <a:r>
              <a:rPr lang="en-US" sz="1800" b="1" i="1" u="sng" dirty="0" err="1">
                <a:ea typeface="Verdana" panose="020B0604030504040204" pitchFamily="34" charset="0"/>
              </a:rPr>
              <a:t>tả</a:t>
            </a:r>
            <a:r>
              <a:rPr lang="en-US" sz="1800" b="1" i="1" u="sng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hàng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hóa</a:t>
            </a:r>
            <a:r>
              <a:rPr lang="en-US" sz="1800" i="1" dirty="0">
                <a:ea typeface="Verdana" panose="020B0604030504040204" pitchFamily="34" charset="0"/>
              </a:rPr>
              <a:t>, </a:t>
            </a:r>
            <a:r>
              <a:rPr lang="en-US" sz="1800" i="1" dirty="0" err="1">
                <a:ea typeface="Verdana" panose="020B0604030504040204" pitchFamily="34" charset="0"/>
              </a:rPr>
              <a:t>dịch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vụ</a:t>
            </a:r>
            <a:r>
              <a:rPr lang="en-US" sz="1800" i="1" dirty="0">
                <a:ea typeface="Verdana" panose="020B0604030504040204" pitchFamily="34" charset="0"/>
              </a:rPr>
              <a:t>…</a:t>
            </a:r>
          </a:p>
          <a:p>
            <a:pPr lvl="1">
              <a:spcBef>
                <a:spcPts val="1200"/>
              </a:spcBef>
            </a:pPr>
            <a:r>
              <a:rPr lang="en-US" sz="1400" b="1" i="1" dirty="0" err="1">
                <a:ea typeface="Verdana" panose="020B0604030504040204" pitchFamily="34" charset="0"/>
              </a:rPr>
              <a:t>Thông</a:t>
            </a:r>
            <a:r>
              <a:rPr lang="en-US" sz="1400" b="1" i="1" dirty="0">
                <a:ea typeface="Verdana" panose="020B0604030504040204" pitchFamily="34" charset="0"/>
              </a:rPr>
              <a:t> T</a:t>
            </a:r>
            <a:r>
              <a:rPr lang="vi-VN" sz="1400" b="1" i="1" dirty="0">
                <a:ea typeface="Verdana" panose="020B0604030504040204" pitchFamily="34" charset="0"/>
              </a:rPr>
              <a:t>ư</a:t>
            </a:r>
            <a:r>
              <a:rPr lang="en-US" sz="1400" b="1" i="1" dirty="0">
                <a:ea typeface="Verdana" panose="020B0604030504040204" pitchFamily="34" charset="0"/>
              </a:rPr>
              <a:t> 01/2007:</a:t>
            </a:r>
          </a:p>
          <a:p>
            <a:pPr marL="1085850" lvl="2">
              <a:spcBef>
                <a:spcPts val="1200"/>
              </a:spcBef>
              <a:buFontTx/>
              <a:buChar char="-"/>
            </a:pPr>
            <a:r>
              <a:rPr lang="vi-VN" sz="1400" dirty="0">
                <a:ea typeface="Verdana" panose="020B0604030504040204" pitchFamily="34" charset="0"/>
              </a:rPr>
              <a:t>Điểm 39.3.g</a:t>
            </a:r>
            <a:r>
              <a:rPr lang="en-US" sz="1400" dirty="0">
                <a:ea typeface="Verdana" panose="020B0604030504040204" pitchFamily="34" charset="0"/>
              </a:rPr>
              <a:t> (</a:t>
            </a:r>
            <a:r>
              <a:rPr lang="en-US" sz="1400" dirty="0" err="1">
                <a:ea typeface="Verdana" panose="020B0604030504040204" pitchFamily="34" charset="0"/>
              </a:rPr>
              <a:t>dấu</a:t>
            </a:r>
            <a:r>
              <a:rPr lang="en-US" sz="1400" dirty="0">
                <a:ea typeface="Verdana" panose="020B0604030504040204" pitchFamily="34" charset="0"/>
              </a:rPr>
              <a:t> </a:t>
            </a:r>
            <a:r>
              <a:rPr lang="en-US" sz="1400" dirty="0" err="1">
                <a:ea typeface="Verdana" panose="020B0604030504040204" pitchFamily="34" charset="0"/>
              </a:rPr>
              <a:t>hiệu</a:t>
            </a:r>
            <a:r>
              <a:rPr lang="en-US" sz="1400" dirty="0">
                <a:ea typeface="Verdana" panose="020B0604030504040204" pitchFamily="34" charset="0"/>
              </a:rPr>
              <a:t> </a:t>
            </a:r>
            <a:r>
              <a:rPr lang="en-US" sz="1400" dirty="0" err="1">
                <a:ea typeface="Verdana" panose="020B0604030504040204" pitchFamily="34" charset="0"/>
              </a:rPr>
              <a:t>chữ</a:t>
            </a:r>
            <a:r>
              <a:rPr lang="en-US" sz="1400" dirty="0">
                <a:ea typeface="Verdana" panose="020B0604030504040204" pitchFamily="34" charset="0"/>
              </a:rPr>
              <a:t>): “</a:t>
            </a:r>
            <a:r>
              <a:rPr lang="vi-VN" sz="1400" b="1" i="1" u="sng" dirty="0">
                <a:ea typeface="Verdana" panose="020B0604030504040204" pitchFamily="34" charset="0"/>
              </a:rPr>
              <a:t>mang nội dung mô tả</a:t>
            </a:r>
            <a:r>
              <a:rPr lang="vi-VN" sz="1400" i="1" dirty="0">
                <a:ea typeface="Verdana" panose="020B0604030504040204" pitchFamily="34" charset="0"/>
              </a:rPr>
              <a:t> chính hàng hoá, dịch vụ mang nhãn hiệu như dấu hiệu </a:t>
            </a:r>
            <a:r>
              <a:rPr lang="vi-VN" sz="1400" b="1" i="1" u="sng" dirty="0">
                <a:ea typeface="Verdana" panose="020B0604030504040204" pitchFamily="34" charset="0"/>
              </a:rPr>
              <a:t>chỉ dẫn về</a:t>
            </a:r>
            <a:r>
              <a:rPr lang="en-US" sz="1400" i="1" dirty="0">
                <a:ea typeface="Verdana" panose="020B0604030504040204" pitchFamily="34" charset="0"/>
              </a:rPr>
              <a:t>….”;</a:t>
            </a:r>
          </a:p>
          <a:p>
            <a:pPr marL="1085850" lvl="2">
              <a:spcBef>
                <a:spcPts val="1200"/>
              </a:spcBef>
              <a:buFontTx/>
              <a:buChar char="-"/>
            </a:pPr>
            <a:r>
              <a:rPr lang="en-US" sz="1400" dirty="0" err="1">
                <a:ea typeface="Verdana" panose="020B0604030504040204" pitchFamily="34" charset="0"/>
              </a:rPr>
              <a:t>Điểm</a:t>
            </a:r>
            <a:r>
              <a:rPr lang="en-US" sz="1400" dirty="0">
                <a:ea typeface="Verdana" panose="020B0604030504040204" pitchFamily="34" charset="0"/>
              </a:rPr>
              <a:t> 39.4.d (</a:t>
            </a:r>
            <a:r>
              <a:rPr lang="en-US" sz="1400" dirty="0" err="1">
                <a:ea typeface="Verdana" panose="020B0604030504040204" pitchFamily="34" charset="0"/>
              </a:rPr>
              <a:t>dấu</a:t>
            </a:r>
            <a:r>
              <a:rPr lang="en-US" sz="1400" dirty="0">
                <a:ea typeface="Verdana" panose="020B0604030504040204" pitchFamily="34" charset="0"/>
              </a:rPr>
              <a:t> </a:t>
            </a:r>
            <a:r>
              <a:rPr lang="en-US" sz="1400" dirty="0" err="1">
                <a:ea typeface="Verdana" panose="020B0604030504040204" pitchFamily="34" charset="0"/>
              </a:rPr>
              <a:t>hiệu</a:t>
            </a:r>
            <a:r>
              <a:rPr lang="en-US" sz="1400" dirty="0">
                <a:ea typeface="Verdana" panose="020B0604030504040204" pitchFamily="34" charset="0"/>
              </a:rPr>
              <a:t> </a:t>
            </a:r>
            <a:r>
              <a:rPr lang="en-US" sz="1400" dirty="0" err="1">
                <a:ea typeface="Verdana" panose="020B0604030504040204" pitchFamily="34" charset="0"/>
              </a:rPr>
              <a:t>hình</a:t>
            </a:r>
            <a:r>
              <a:rPr lang="en-US" sz="1400" dirty="0">
                <a:ea typeface="Verdana" panose="020B0604030504040204" pitchFamily="34" charset="0"/>
              </a:rPr>
              <a:t>)</a:t>
            </a:r>
            <a:r>
              <a:rPr lang="vi-VN" sz="1400" dirty="0">
                <a:ea typeface="Verdana" panose="020B0604030504040204" pitchFamily="34" charset="0"/>
              </a:rPr>
              <a:t>: </a:t>
            </a:r>
            <a:r>
              <a:rPr lang="en-US" sz="1400" dirty="0">
                <a:ea typeface="Verdana" panose="020B0604030504040204" pitchFamily="34" charset="0"/>
              </a:rPr>
              <a:t>“</a:t>
            </a:r>
            <a:r>
              <a:rPr lang="vi-VN" sz="1400" b="1" i="1" u="sng" dirty="0">
                <a:ea typeface="Verdana" panose="020B0604030504040204" pitchFamily="34" charset="0"/>
              </a:rPr>
              <a:t>mang tính mô tả </a:t>
            </a:r>
            <a:r>
              <a:rPr lang="vi-VN" sz="1400" i="1" dirty="0">
                <a:ea typeface="Verdana" panose="020B0604030504040204" pitchFamily="34" charset="0"/>
              </a:rPr>
              <a:t>chính hàng hoá, dịch vụ</a:t>
            </a:r>
            <a:r>
              <a:rPr lang="en-US" sz="1400" i="1" dirty="0">
                <a:ea typeface="Verdana" panose="020B0604030504040204" pitchFamily="34" charset="0"/>
              </a:rPr>
              <a:t>…</a:t>
            </a:r>
            <a:r>
              <a:rPr lang="en-US" sz="1400" dirty="0">
                <a:ea typeface="Verdana" panose="020B0604030504040204" pitchFamily="34" charset="0"/>
              </a:rPr>
              <a:t>”</a:t>
            </a:r>
          </a:p>
          <a:p>
            <a:pPr lvl="1">
              <a:spcBef>
                <a:spcPts val="1200"/>
              </a:spcBef>
            </a:pPr>
            <a:r>
              <a:rPr lang="vi-VN" sz="1400" b="1" dirty="0">
                <a:ea typeface="Verdana" panose="020B0604030504040204" pitchFamily="34" charset="0"/>
              </a:rPr>
              <a:t>Quy chế thẩm định nhãn hiệu 2010 (Điểm 17.8.1):</a:t>
            </a:r>
            <a:r>
              <a:rPr lang="en-US" sz="1400" b="1" dirty="0">
                <a:ea typeface="Verdana" panose="020B0604030504040204" pitchFamily="34" charset="0"/>
              </a:rPr>
              <a:t>  </a:t>
            </a:r>
            <a:r>
              <a:rPr lang="vi-VN" sz="1400" i="1" dirty="0">
                <a:ea typeface="Verdana" panose="020B0604030504040204" pitchFamily="34" charset="0"/>
              </a:rPr>
              <a:t>Một từ hoặc một tập hợp từ </a:t>
            </a:r>
            <a:r>
              <a:rPr lang="vi-VN" sz="1400" b="1" i="1" u="sng" dirty="0">
                <a:ea typeface="Verdana" panose="020B0604030504040204" pitchFamily="34" charset="0"/>
              </a:rPr>
              <a:t>mang nội dung mô tả</a:t>
            </a:r>
            <a:r>
              <a:rPr lang="vi-VN" sz="1400" i="1" dirty="0">
                <a:ea typeface="Verdana" panose="020B0604030504040204" pitchFamily="34" charset="0"/>
              </a:rPr>
              <a:t> chính sản phẩm, dịch vụ  như dấu hiệu chỉ dẫn về thời gian, địa điểm, nguồn gốc địa lý </a:t>
            </a:r>
            <a:endParaRPr lang="en-US" sz="1400" i="1" dirty="0">
              <a:ea typeface="Verdana" panose="020B0604030504040204" pitchFamily="34" charset="0"/>
            </a:endParaRPr>
          </a:p>
          <a:p>
            <a:endParaRPr lang="en-US" sz="1500" i="1" dirty="0">
              <a:ea typeface="Verdana" panose="020B0604030504040204" pitchFamily="34" charset="0"/>
            </a:endParaRPr>
          </a:p>
          <a:p>
            <a:r>
              <a:rPr lang="en-US" sz="1800" b="1" u="sng" dirty="0" err="1">
                <a:ea typeface="Verdana" panose="020B0604030504040204" pitchFamily="34" charset="0"/>
              </a:rPr>
              <a:t>Điều</a:t>
            </a:r>
            <a:r>
              <a:rPr lang="en-US" sz="1800" b="1" u="sng" dirty="0">
                <a:ea typeface="Verdana" panose="020B0604030504040204" pitchFamily="34" charset="0"/>
              </a:rPr>
              <a:t> 74.2(b) – Luật SHTT</a:t>
            </a:r>
            <a:r>
              <a:rPr lang="en-US" sz="1800" b="1" dirty="0">
                <a:ea typeface="Verdana" panose="020B0604030504040204" pitchFamily="34" charset="0"/>
              </a:rPr>
              <a:t>: </a:t>
            </a:r>
            <a:r>
              <a:rPr lang="en-US" sz="1800" i="1" dirty="0" err="1">
                <a:ea typeface="Verdana" panose="020B0604030504040204" pitchFamily="34" charset="0"/>
              </a:rPr>
              <a:t>Dấu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hiệu</a:t>
            </a:r>
            <a:r>
              <a:rPr lang="en-US" sz="1800" i="1" dirty="0">
                <a:ea typeface="Verdana" panose="020B0604030504040204" pitchFamily="34" charset="0"/>
              </a:rPr>
              <a:t>, </a:t>
            </a:r>
            <a:r>
              <a:rPr lang="en-US" sz="1800" i="1" dirty="0" err="1">
                <a:ea typeface="Verdana" panose="020B0604030504040204" pitchFamily="34" charset="0"/>
              </a:rPr>
              <a:t>biểu</a:t>
            </a:r>
            <a:r>
              <a:rPr lang="en-US" sz="1800" i="1" dirty="0">
                <a:ea typeface="Verdana" panose="020B0604030504040204" pitchFamily="34" charset="0"/>
              </a:rPr>
              <a:t> t</a:t>
            </a:r>
            <a:r>
              <a:rPr lang="vi-VN" sz="1800" i="1" dirty="0">
                <a:ea typeface="Verdana" panose="020B0604030504040204" pitchFamily="34" charset="0"/>
              </a:rPr>
              <a:t>ư</a:t>
            </a:r>
            <a:r>
              <a:rPr lang="en-US" sz="1800" i="1" dirty="0" err="1">
                <a:ea typeface="Verdana" panose="020B0604030504040204" pitchFamily="34" charset="0"/>
              </a:rPr>
              <a:t>ợng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quy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ước</a:t>
            </a:r>
            <a:r>
              <a:rPr lang="en-US" sz="1800" i="1" dirty="0">
                <a:ea typeface="Verdana" panose="020B0604030504040204" pitchFamily="34" charset="0"/>
              </a:rPr>
              <a:t>, </a:t>
            </a:r>
            <a:r>
              <a:rPr lang="en-US" sz="1800" i="1" dirty="0" err="1">
                <a:ea typeface="Verdana" panose="020B0604030504040204" pitchFamily="34" charset="0"/>
              </a:rPr>
              <a:t>hình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vẽ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hoặc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tên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gọi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thông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th</a:t>
            </a:r>
            <a:r>
              <a:rPr lang="vi-VN" sz="1800" i="1" dirty="0">
                <a:ea typeface="Verdana" panose="020B0604030504040204" pitchFamily="34" charset="0"/>
              </a:rPr>
              <a:t>ư</a:t>
            </a:r>
            <a:r>
              <a:rPr lang="en-US" sz="1800" i="1" dirty="0" err="1">
                <a:ea typeface="Verdana" panose="020B0604030504040204" pitchFamily="34" charset="0"/>
              </a:rPr>
              <a:t>ờng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của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hàng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hóa</a:t>
            </a:r>
            <a:r>
              <a:rPr lang="en-US" sz="1800" i="1" dirty="0">
                <a:ea typeface="Verdana" panose="020B0604030504040204" pitchFamily="34" charset="0"/>
              </a:rPr>
              <a:t>, </a:t>
            </a:r>
            <a:r>
              <a:rPr lang="en-US" sz="1800" i="1" dirty="0" err="1">
                <a:ea typeface="Verdana" panose="020B0604030504040204" pitchFamily="34" charset="0"/>
              </a:rPr>
              <a:t>dịch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vụ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bằng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bất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kỳ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ngôn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ngữ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nào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đã</a:t>
            </a:r>
            <a:r>
              <a:rPr lang="en-US" sz="1800" i="1" dirty="0">
                <a:ea typeface="Verdana" panose="020B0604030504040204" pitchFamily="34" charset="0"/>
              </a:rPr>
              <a:t> đ</a:t>
            </a:r>
            <a:r>
              <a:rPr lang="vi-VN" sz="1800" i="1" dirty="0">
                <a:ea typeface="Verdana" panose="020B0604030504040204" pitchFamily="34" charset="0"/>
              </a:rPr>
              <a:t>ư</a:t>
            </a:r>
            <a:r>
              <a:rPr lang="en-US" sz="1800" i="1" dirty="0" err="1">
                <a:ea typeface="Verdana" panose="020B0604030504040204" pitchFamily="34" charset="0"/>
              </a:rPr>
              <a:t>ợc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sử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dụng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rộng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rãi</a:t>
            </a:r>
            <a:r>
              <a:rPr lang="en-US" sz="1800" i="1" dirty="0">
                <a:ea typeface="Verdana" panose="020B0604030504040204" pitchFamily="34" charset="0"/>
              </a:rPr>
              <a:t>, </a:t>
            </a:r>
            <a:r>
              <a:rPr lang="en-US" sz="1800" i="1" dirty="0" err="1">
                <a:ea typeface="Verdana" panose="020B0604030504040204" pitchFamily="34" charset="0"/>
              </a:rPr>
              <a:t>th</a:t>
            </a:r>
            <a:r>
              <a:rPr lang="vi-VN" sz="1800" i="1" dirty="0">
                <a:ea typeface="Verdana" panose="020B0604030504040204" pitchFamily="34" charset="0"/>
              </a:rPr>
              <a:t>ư</a:t>
            </a:r>
            <a:r>
              <a:rPr lang="en-US" sz="1800" i="1" dirty="0" err="1">
                <a:ea typeface="Verdana" panose="020B0604030504040204" pitchFamily="34" charset="0"/>
              </a:rPr>
              <a:t>ờng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xuyên</a:t>
            </a:r>
            <a:r>
              <a:rPr lang="en-US" sz="1800" i="1" dirty="0">
                <a:ea typeface="Verdana" panose="020B0604030504040204" pitchFamily="34" charset="0"/>
              </a:rPr>
              <a:t>, </a:t>
            </a:r>
            <a:r>
              <a:rPr lang="en-US" sz="1800" i="1" dirty="0" err="1">
                <a:ea typeface="Verdana" panose="020B0604030504040204" pitchFamily="34" charset="0"/>
              </a:rPr>
              <a:t>nhiều</a:t>
            </a:r>
            <a:r>
              <a:rPr lang="en-US" sz="1800" i="1" dirty="0">
                <a:ea typeface="Verdana" panose="020B0604030504040204" pitchFamily="34" charset="0"/>
              </a:rPr>
              <a:t> ng</a:t>
            </a:r>
            <a:r>
              <a:rPr lang="vi-VN" sz="1800" i="1" dirty="0">
                <a:ea typeface="Verdana" panose="020B0604030504040204" pitchFamily="34" charset="0"/>
              </a:rPr>
              <a:t>ư</a:t>
            </a:r>
            <a:r>
              <a:rPr lang="en-US" sz="1800" i="1" dirty="0" err="1">
                <a:ea typeface="Verdana" panose="020B0604030504040204" pitchFamily="34" charset="0"/>
              </a:rPr>
              <a:t>ời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biết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đến</a:t>
            </a:r>
            <a:r>
              <a:rPr lang="en-US" sz="1800" i="1" dirty="0">
                <a:ea typeface="Verdana" panose="020B0604030504040204" pitchFamily="34" charset="0"/>
              </a:rPr>
              <a:t>;</a:t>
            </a:r>
          </a:p>
          <a:p>
            <a:pPr marL="0" indent="0">
              <a:buNone/>
            </a:pPr>
            <a:endParaRPr lang="en-US" sz="1800" i="1" dirty="0">
              <a:ea typeface="Verdana" panose="020B0604030504040204" pitchFamily="34" charset="0"/>
            </a:endParaRPr>
          </a:p>
          <a:p>
            <a:r>
              <a:rPr lang="en-US" sz="1800" b="1" u="sng" dirty="0" err="1">
                <a:ea typeface="Verdana" panose="020B0604030504040204" pitchFamily="34" charset="0"/>
              </a:rPr>
              <a:t>Điều</a:t>
            </a:r>
            <a:r>
              <a:rPr lang="en-US" sz="1800" b="1" u="sng" dirty="0">
                <a:ea typeface="Verdana" panose="020B0604030504040204" pitchFamily="34" charset="0"/>
              </a:rPr>
              <a:t> 73.5 – Luật SHTT</a:t>
            </a:r>
            <a:r>
              <a:rPr lang="en-US" sz="1800" i="1" dirty="0">
                <a:ea typeface="Verdana" panose="020B0604030504040204" pitchFamily="34" charset="0"/>
              </a:rPr>
              <a:t>: </a:t>
            </a:r>
            <a:r>
              <a:rPr lang="en-US" sz="1800" i="1" dirty="0" err="1">
                <a:ea typeface="Verdana" panose="020B0604030504040204" pitchFamily="34" charset="0"/>
              </a:rPr>
              <a:t>Dấu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hiệu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b="1" i="1" u="sng" dirty="0" err="1">
                <a:ea typeface="Verdana" panose="020B0604030504040204" pitchFamily="34" charset="0"/>
              </a:rPr>
              <a:t>làm</a:t>
            </a:r>
            <a:r>
              <a:rPr lang="en-US" sz="1800" b="1" i="1" u="sng" dirty="0">
                <a:ea typeface="Verdana" panose="020B0604030504040204" pitchFamily="34" charset="0"/>
              </a:rPr>
              <a:t> </a:t>
            </a:r>
            <a:r>
              <a:rPr lang="en-US" sz="1800" b="1" i="1" u="sng" dirty="0" err="1">
                <a:ea typeface="Verdana" panose="020B0604030504040204" pitchFamily="34" charset="0"/>
              </a:rPr>
              <a:t>hiểu</a:t>
            </a:r>
            <a:r>
              <a:rPr lang="en-US" sz="1800" b="1" i="1" u="sng" dirty="0">
                <a:ea typeface="Verdana" panose="020B0604030504040204" pitchFamily="34" charset="0"/>
              </a:rPr>
              <a:t> </a:t>
            </a:r>
            <a:r>
              <a:rPr lang="en-US" sz="1800" b="1" i="1" u="sng" dirty="0" err="1">
                <a:ea typeface="Verdana" panose="020B0604030504040204" pitchFamily="34" charset="0"/>
              </a:rPr>
              <a:t>sai</a:t>
            </a:r>
            <a:r>
              <a:rPr lang="en-US" sz="1800" b="1" i="1" u="sng" dirty="0">
                <a:ea typeface="Verdana" panose="020B0604030504040204" pitchFamily="34" charset="0"/>
              </a:rPr>
              <a:t> </a:t>
            </a:r>
            <a:r>
              <a:rPr lang="en-US" sz="1800" b="1" i="1" u="sng" dirty="0" err="1">
                <a:ea typeface="Verdana" panose="020B0604030504040204" pitchFamily="34" charset="0"/>
              </a:rPr>
              <a:t>lệch</a:t>
            </a:r>
            <a:r>
              <a:rPr lang="en-US" sz="1800" b="1" i="1" u="sng" dirty="0">
                <a:ea typeface="Verdana" panose="020B0604030504040204" pitchFamily="34" charset="0"/>
              </a:rPr>
              <a:t>, </a:t>
            </a:r>
            <a:r>
              <a:rPr lang="en-US" sz="1800" b="1" i="1" u="sng" dirty="0" err="1">
                <a:ea typeface="Verdana" panose="020B0604030504040204" pitchFamily="34" charset="0"/>
              </a:rPr>
              <a:t>gây</a:t>
            </a:r>
            <a:r>
              <a:rPr lang="en-US" sz="1800" b="1" i="1" u="sng" dirty="0">
                <a:ea typeface="Verdana" panose="020B0604030504040204" pitchFamily="34" charset="0"/>
              </a:rPr>
              <a:t> </a:t>
            </a:r>
            <a:r>
              <a:rPr lang="en-US" sz="1800" b="1" i="1" u="sng" dirty="0" err="1">
                <a:ea typeface="Verdana" panose="020B0604030504040204" pitchFamily="34" charset="0"/>
              </a:rPr>
              <a:t>nhầm</a:t>
            </a:r>
            <a:r>
              <a:rPr lang="en-US" sz="1800" b="1" i="1" u="sng" dirty="0">
                <a:ea typeface="Verdana" panose="020B0604030504040204" pitchFamily="34" charset="0"/>
              </a:rPr>
              <a:t> </a:t>
            </a:r>
            <a:r>
              <a:rPr lang="en-US" sz="1800" b="1" i="1" u="sng" dirty="0" err="1">
                <a:ea typeface="Verdana" panose="020B0604030504040204" pitchFamily="34" charset="0"/>
              </a:rPr>
              <a:t>lẫn</a:t>
            </a:r>
            <a:r>
              <a:rPr lang="en-US" sz="1800" b="1" i="1" u="sng" dirty="0">
                <a:ea typeface="Verdana" panose="020B0604030504040204" pitchFamily="34" charset="0"/>
              </a:rPr>
              <a:t> </a:t>
            </a:r>
            <a:r>
              <a:rPr lang="en-US" sz="1800" b="1" i="1" u="sng" dirty="0" err="1">
                <a:ea typeface="Verdana" panose="020B0604030504040204" pitchFamily="34" charset="0"/>
              </a:rPr>
              <a:t>hoặc</a:t>
            </a:r>
            <a:r>
              <a:rPr lang="en-US" sz="1800" b="1" i="1" u="sng" dirty="0">
                <a:ea typeface="Verdana" panose="020B0604030504040204" pitchFamily="34" charset="0"/>
              </a:rPr>
              <a:t> có </a:t>
            </a:r>
            <a:r>
              <a:rPr lang="en-US" sz="1800" b="1" i="1" u="sng" dirty="0" err="1">
                <a:ea typeface="Verdana" panose="020B0604030504040204" pitchFamily="34" charset="0"/>
              </a:rPr>
              <a:t>tính</a:t>
            </a:r>
            <a:r>
              <a:rPr lang="en-US" sz="1800" b="1" i="1" u="sng" dirty="0">
                <a:ea typeface="Verdana" panose="020B0604030504040204" pitchFamily="34" charset="0"/>
              </a:rPr>
              <a:t> </a:t>
            </a:r>
            <a:r>
              <a:rPr lang="en-US" sz="1800" b="1" i="1" u="sng" dirty="0" err="1">
                <a:ea typeface="Verdana" panose="020B0604030504040204" pitchFamily="34" charset="0"/>
              </a:rPr>
              <a:t>chất</a:t>
            </a:r>
            <a:r>
              <a:rPr lang="en-US" sz="1800" b="1" i="1" u="sng" dirty="0">
                <a:ea typeface="Verdana" panose="020B0604030504040204" pitchFamily="34" charset="0"/>
              </a:rPr>
              <a:t> </a:t>
            </a:r>
            <a:r>
              <a:rPr lang="en-US" sz="1800" b="1" i="1" u="sng" dirty="0" err="1">
                <a:ea typeface="Verdana" panose="020B0604030504040204" pitchFamily="34" charset="0"/>
              </a:rPr>
              <a:t>lừa</a:t>
            </a:r>
            <a:r>
              <a:rPr lang="en-US" sz="1800" b="1" i="1" u="sng" dirty="0">
                <a:ea typeface="Verdana" panose="020B0604030504040204" pitchFamily="34" charset="0"/>
              </a:rPr>
              <a:t> </a:t>
            </a:r>
            <a:r>
              <a:rPr lang="en-US" sz="1800" b="1" i="1" u="sng" dirty="0" err="1">
                <a:ea typeface="Verdana" panose="020B0604030504040204" pitchFamily="34" charset="0"/>
              </a:rPr>
              <a:t>dối</a:t>
            </a:r>
            <a:r>
              <a:rPr lang="en-US" sz="1800" b="1" i="1" u="sng" dirty="0">
                <a:ea typeface="Verdana" panose="020B0604030504040204" pitchFamily="34" charset="0"/>
              </a:rPr>
              <a:t> </a:t>
            </a:r>
            <a:r>
              <a:rPr lang="en-US" sz="1800" i="1" dirty="0">
                <a:ea typeface="Verdana" panose="020B0604030504040204" pitchFamily="34" charset="0"/>
              </a:rPr>
              <a:t>ng</a:t>
            </a:r>
            <a:r>
              <a:rPr lang="vi-VN" sz="1800" i="1" dirty="0">
                <a:ea typeface="Verdana" panose="020B0604030504040204" pitchFamily="34" charset="0"/>
              </a:rPr>
              <a:t>ư</a:t>
            </a:r>
            <a:r>
              <a:rPr lang="en-US" sz="1800" i="1" dirty="0" err="1">
                <a:ea typeface="Verdana" panose="020B0604030504040204" pitchFamily="34" charset="0"/>
              </a:rPr>
              <a:t>ời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tiêu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dùng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về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nguồn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gốc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xuất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xứ</a:t>
            </a:r>
            <a:r>
              <a:rPr lang="en-US" sz="1800" i="1" dirty="0">
                <a:ea typeface="Verdana" panose="020B0604030504040204" pitchFamily="34" charset="0"/>
              </a:rPr>
              <a:t>, </a:t>
            </a:r>
            <a:r>
              <a:rPr lang="en-US" sz="1800" i="1" dirty="0" err="1">
                <a:ea typeface="Verdana" panose="020B0604030504040204" pitchFamily="34" charset="0"/>
              </a:rPr>
              <a:t>tính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năng</a:t>
            </a:r>
            <a:r>
              <a:rPr lang="en-US" sz="1800" i="1" dirty="0">
                <a:ea typeface="Verdana" panose="020B0604030504040204" pitchFamily="34" charset="0"/>
              </a:rPr>
              <a:t>, </a:t>
            </a:r>
            <a:r>
              <a:rPr lang="en-US" sz="1800" i="1" dirty="0" err="1">
                <a:ea typeface="Verdana" panose="020B0604030504040204" pitchFamily="34" charset="0"/>
              </a:rPr>
              <a:t>công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dụng</a:t>
            </a:r>
            <a:r>
              <a:rPr lang="en-US" sz="1800" i="1" dirty="0">
                <a:ea typeface="Verdana" panose="020B0604030504040204" pitchFamily="34" charset="0"/>
              </a:rPr>
              <a:t>, </a:t>
            </a:r>
            <a:r>
              <a:rPr lang="en-US" sz="1800" i="1" dirty="0" err="1">
                <a:ea typeface="Verdana" panose="020B0604030504040204" pitchFamily="34" charset="0"/>
              </a:rPr>
              <a:t>chất</a:t>
            </a:r>
            <a:r>
              <a:rPr lang="en-US" sz="1800" i="1" dirty="0">
                <a:ea typeface="Verdana" panose="020B0604030504040204" pitchFamily="34" charset="0"/>
              </a:rPr>
              <a:t> l</a:t>
            </a:r>
            <a:r>
              <a:rPr lang="vi-VN" sz="1800" i="1" dirty="0">
                <a:ea typeface="Verdana" panose="020B0604030504040204" pitchFamily="34" charset="0"/>
              </a:rPr>
              <a:t>ư</a:t>
            </a:r>
            <a:r>
              <a:rPr lang="en-US" sz="1800" i="1" dirty="0" err="1">
                <a:ea typeface="Verdana" panose="020B0604030504040204" pitchFamily="34" charset="0"/>
              </a:rPr>
              <a:t>ợng</a:t>
            </a:r>
            <a:r>
              <a:rPr lang="en-US" sz="1800" i="1" dirty="0">
                <a:ea typeface="Verdana" panose="020B0604030504040204" pitchFamily="34" charset="0"/>
              </a:rPr>
              <a:t>, </a:t>
            </a:r>
            <a:r>
              <a:rPr lang="en-US" sz="1800" i="1" dirty="0" err="1">
                <a:ea typeface="Verdana" panose="020B0604030504040204" pitchFamily="34" charset="0"/>
              </a:rPr>
              <a:t>giá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trị</a:t>
            </a:r>
            <a:r>
              <a:rPr lang="en-US" sz="1800" i="1" dirty="0">
                <a:ea typeface="Verdana" panose="020B0604030504040204" pitchFamily="34" charset="0"/>
              </a:rPr>
              <a:t>  </a:t>
            </a:r>
            <a:r>
              <a:rPr lang="en-US" sz="1800" i="1" dirty="0" err="1">
                <a:ea typeface="Verdana" panose="020B0604030504040204" pitchFamily="34" charset="0"/>
              </a:rPr>
              <a:t>hoặc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các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đặc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tính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khác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của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hàng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hóa</a:t>
            </a:r>
            <a:r>
              <a:rPr lang="en-US" sz="1800" i="1" dirty="0">
                <a:ea typeface="Verdana" panose="020B0604030504040204" pitchFamily="34" charset="0"/>
              </a:rPr>
              <a:t>, </a:t>
            </a:r>
            <a:r>
              <a:rPr lang="en-US" sz="1800" i="1" dirty="0" err="1">
                <a:ea typeface="Verdana" panose="020B0604030504040204" pitchFamily="34" charset="0"/>
              </a:rPr>
              <a:t>dịch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vụ</a:t>
            </a:r>
            <a:r>
              <a:rPr lang="en-US" sz="1800" i="1" dirty="0">
                <a:ea typeface="Verdana" panose="020B0604030504040204" pitchFamily="34" charset="0"/>
              </a:rPr>
              <a:t>.</a:t>
            </a:r>
          </a:p>
          <a:p>
            <a:pPr marL="0" indent="0">
              <a:buNone/>
            </a:pPr>
            <a:endParaRPr lang="en-US" sz="1800" i="1" dirty="0">
              <a:ea typeface="Verdana" panose="020B0604030504040204" pitchFamily="34" charset="0"/>
            </a:endParaRPr>
          </a:p>
          <a:p>
            <a:r>
              <a:rPr lang="en-US" sz="1800" b="1" u="sng" dirty="0" err="1">
                <a:ea typeface="Verdana" panose="020B0604030504040204" pitchFamily="34" charset="0"/>
              </a:rPr>
              <a:t>Điều</a:t>
            </a:r>
            <a:r>
              <a:rPr lang="en-US" sz="1800" b="1" u="sng" dirty="0">
                <a:ea typeface="Verdana" panose="020B0604030504040204" pitchFamily="34" charset="0"/>
              </a:rPr>
              <a:t> 74.2(đ) – Luật SHTT: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Dấu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hiệu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b="1" i="1" u="sng" dirty="0" err="1">
                <a:ea typeface="Verdana" panose="020B0604030504040204" pitchFamily="34" charset="0"/>
              </a:rPr>
              <a:t>chỉ</a:t>
            </a:r>
            <a:r>
              <a:rPr lang="en-US" sz="1800" b="1" i="1" u="sng" dirty="0">
                <a:ea typeface="Verdana" panose="020B0604030504040204" pitchFamily="34" charset="0"/>
              </a:rPr>
              <a:t> </a:t>
            </a:r>
            <a:r>
              <a:rPr lang="en-US" sz="1800" b="1" i="1" u="sng" dirty="0" err="1">
                <a:ea typeface="Verdana" panose="020B0604030504040204" pitchFamily="34" charset="0"/>
              </a:rPr>
              <a:t>dẫn</a:t>
            </a:r>
            <a:r>
              <a:rPr lang="en-US" sz="1800" b="1" i="1" u="sng" dirty="0">
                <a:ea typeface="Verdana" panose="020B0604030504040204" pitchFamily="34" charset="0"/>
              </a:rPr>
              <a:t> </a:t>
            </a:r>
            <a:r>
              <a:rPr lang="en-US" sz="1800" b="1" i="1" u="sng" dirty="0" err="1">
                <a:ea typeface="Verdana" panose="020B0604030504040204" pitchFamily="34" charset="0"/>
              </a:rPr>
              <a:t>về</a:t>
            </a:r>
            <a:r>
              <a:rPr lang="en-US" sz="1800" b="1" i="1" u="sng" dirty="0">
                <a:ea typeface="Verdana" panose="020B0604030504040204" pitchFamily="34" charset="0"/>
              </a:rPr>
              <a:t> </a:t>
            </a:r>
            <a:r>
              <a:rPr lang="en-US" sz="1800" b="1" i="1" u="sng" dirty="0" err="1">
                <a:ea typeface="Verdana" panose="020B0604030504040204" pitchFamily="34" charset="0"/>
              </a:rPr>
              <a:t>nguồn</a:t>
            </a:r>
            <a:r>
              <a:rPr lang="en-US" sz="1800" b="1" i="1" u="sng" dirty="0">
                <a:ea typeface="Verdana" panose="020B0604030504040204" pitchFamily="34" charset="0"/>
              </a:rPr>
              <a:t> </a:t>
            </a:r>
            <a:r>
              <a:rPr lang="en-US" sz="1800" b="1" i="1" u="sng" dirty="0" err="1">
                <a:ea typeface="Verdana" panose="020B0604030504040204" pitchFamily="34" charset="0"/>
              </a:rPr>
              <a:t>gốc</a:t>
            </a:r>
            <a:r>
              <a:rPr lang="en-US" sz="1800" b="1" i="1" u="sng" dirty="0">
                <a:ea typeface="Verdana" panose="020B0604030504040204" pitchFamily="34" charset="0"/>
              </a:rPr>
              <a:t> </a:t>
            </a:r>
            <a:r>
              <a:rPr lang="en-US" sz="1800" b="1" i="1" u="sng" dirty="0" err="1">
                <a:ea typeface="Verdana" panose="020B0604030504040204" pitchFamily="34" charset="0"/>
              </a:rPr>
              <a:t>địa</a:t>
            </a:r>
            <a:r>
              <a:rPr lang="en-US" sz="1800" b="1" i="1" u="sng" dirty="0">
                <a:ea typeface="Verdana" panose="020B0604030504040204" pitchFamily="34" charset="0"/>
              </a:rPr>
              <a:t> </a:t>
            </a:r>
            <a:r>
              <a:rPr lang="en-US" sz="1800" b="1" i="1" u="sng" dirty="0" err="1">
                <a:ea typeface="Verdana" panose="020B0604030504040204" pitchFamily="34" charset="0"/>
              </a:rPr>
              <a:t>lý</a:t>
            </a:r>
            <a:r>
              <a:rPr lang="en-US" sz="1800" b="1" i="1" u="sng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của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hàng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hóa</a:t>
            </a:r>
            <a:r>
              <a:rPr lang="en-US" sz="1800" i="1" dirty="0">
                <a:ea typeface="Verdana" panose="020B0604030504040204" pitchFamily="34" charset="0"/>
              </a:rPr>
              <a:t>, </a:t>
            </a:r>
            <a:r>
              <a:rPr lang="en-US" sz="1800" i="1" dirty="0" err="1">
                <a:ea typeface="Verdana" panose="020B0604030504040204" pitchFamily="34" charset="0"/>
              </a:rPr>
              <a:t>dịch</a:t>
            </a:r>
            <a:r>
              <a:rPr lang="en-US" sz="1800" i="1" dirty="0">
                <a:ea typeface="Verdana" panose="020B0604030504040204" pitchFamily="34" charset="0"/>
              </a:rPr>
              <a:t> </a:t>
            </a:r>
            <a:r>
              <a:rPr lang="en-US" sz="1800" i="1" dirty="0" err="1">
                <a:ea typeface="Verdana" panose="020B0604030504040204" pitchFamily="34" charset="0"/>
              </a:rPr>
              <a:t>vụ</a:t>
            </a:r>
            <a:endParaRPr lang="en-US" sz="1800" i="1" dirty="0"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sz="1800" i="1" dirty="0"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1800" b="1" i="1" dirty="0" err="1">
                <a:ea typeface="Verdana" panose="020B0604030504040204" pitchFamily="34" charset="0"/>
              </a:rPr>
              <a:t>Thiếu</a:t>
            </a:r>
            <a:r>
              <a:rPr lang="en-US" sz="1800" b="1" i="1" dirty="0">
                <a:ea typeface="Verdana" panose="020B0604030504040204" pitchFamily="34" charset="0"/>
              </a:rPr>
              <a:t> h</a:t>
            </a:r>
            <a:r>
              <a:rPr lang="vi-VN" sz="1800" b="1" i="1" dirty="0">
                <a:ea typeface="Verdana" panose="020B0604030504040204" pitchFamily="34" charset="0"/>
              </a:rPr>
              <a:t>ư</a:t>
            </a:r>
            <a:r>
              <a:rPr lang="en-US" sz="1800" b="1" i="1" dirty="0" err="1">
                <a:ea typeface="Verdana" panose="020B0604030504040204" pitchFamily="34" charset="0"/>
              </a:rPr>
              <a:t>ớng</a:t>
            </a:r>
            <a:r>
              <a:rPr lang="en-US" sz="1800" b="1" i="1" dirty="0">
                <a:ea typeface="Verdana" panose="020B0604030504040204" pitchFamily="34" charset="0"/>
              </a:rPr>
              <a:t> </a:t>
            </a:r>
            <a:r>
              <a:rPr lang="en-US" sz="1800" b="1" i="1" dirty="0" err="1">
                <a:ea typeface="Verdana" panose="020B0604030504040204" pitchFamily="34" charset="0"/>
              </a:rPr>
              <a:t>dẫn</a:t>
            </a:r>
            <a:r>
              <a:rPr lang="en-US" sz="1800" b="1" i="1" dirty="0">
                <a:ea typeface="Verdana" panose="020B0604030504040204" pitchFamily="34" charset="0"/>
              </a:rPr>
              <a:t>, </a:t>
            </a:r>
            <a:r>
              <a:rPr lang="en-US" sz="1800" b="1" i="1" dirty="0" err="1">
                <a:ea typeface="Verdana" panose="020B0604030504040204" pitchFamily="34" charset="0"/>
              </a:rPr>
              <a:t>nguyên</a:t>
            </a:r>
            <a:r>
              <a:rPr lang="en-US" sz="1800" b="1" i="1" dirty="0">
                <a:ea typeface="Verdana" panose="020B0604030504040204" pitchFamily="34" charset="0"/>
              </a:rPr>
              <a:t> </a:t>
            </a:r>
            <a:r>
              <a:rPr lang="en-US" sz="1800" b="1" i="1" dirty="0" err="1">
                <a:ea typeface="Verdana" panose="020B0604030504040204" pitchFamily="34" charset="0"/>
              </a:rPr>
              <a:t>tắc</a:t>
            </a:r>
            <a:r>
              <a:rPr lang="en-US" sz="1800" b="1" i="1" dirty="0">
                <a:ea typeface="Verdana" panose="020B0604030504040204" pitchFamily="34" charset="0"/>
              </a:rPr>
              <a:t> </a:t>
            </a:r>
            <a:r>
              <a:rPr lang="en-US" sz="1800" b="1" i="1" dirty="0" err="1">
                <a:ea typeface="Verdana" panose="020B0604030504040204" pitchFamily="34" charset="0"/>
              </a:rPr>
              <a:t>và</a:t>
            </a:r>
            <a:r>
              <a:rPr lang="en-US" sz="1800" b="1" i="1" dirty="0">
                <a:ea typeface="Verdana" panose="020B0604030504040204" pitchFamily="34" charset="0"/>
              </a:rPr>
              <a:t> </a:t>
            </a:r>
            <a:r>
              <a:rPr lang="en-US" sz="1800" b="1" i="1" dirty="0" err="1">
                <a:ea typeface="Verdana" panose="020B0604030504040204" pitchFamily="34" charset="0"/>
              </a:rPr>
              <a:t>tiêu</a:t>
            </a:r>
            <a:r>
              <a:rPr lang="en-US" sz="1800" b="1" i="1" dirty="0">
                <a:ea typeface="Verdana" panose="020B0604030504040204" pitchFamily="34" charset="0"/>
              </a:rPr>
              <a:t> </a:t>
            </a:r>
            <a:r>
              <a:rPr lang="en-US" sz="1800" b="1" i="1" dirty="0" err="1">
                <a:ea typeface="Verdana" panose="020B0604030504040204" pitchFamily="34" charset="0"/>
              </a:rPr>
              <a:t>chí</a:t>
            </a:r>
            <a:r>
              <a:rPr lang="en-US" sz="1800" b="1" i="1" dirty="0">
                <a:ea typeface="Verdana" panose="020B0604030504040204" pitchFamily="34" charset="0"/>
              </a:rPr>
              <a:t> </a:t>
            </a:r>
            <a:r>
              <a:rPr lang="en-US" sz="1800" b="1" i="1" dirty="0" err="1">
                <a:ea typeface="Verdana" panose="020B0604030504040204" pitchFamily="34" charset="0"/>
              </a:rPr>
              <a:t>cụ</a:t>
            </a:r>
            <a:r>
              <a:rPr lang="en-US" sz="1800" b="1" i="1" dirty="0">
                <a:ea typeface="Verdana" panose="020B0604030504040204" pitchFamily="34" charset="0"/>
              </a:rPr>
              <a:t> </a:t>
            </a:r>
            <a:r>
              <a:rPr lang="en-US" sz="1800" b="1" i="1" dirty="0" err="1">
                <a:ea typeface="Verdana" panose="020B0604030504040204" pitchFamily="34" charset="0"/>
              </a:rPr>
              <a:t>thể</a:t>
            </a:r>
            <a:r>
              <a:rPr lang="en-US" sz="1800" b="1" i="1" dirty="0">
                <a:ea typeface="Verdana" panose="020B0604030504040204" pitchFamily="34" charset="0"/>
              </a:rPr>
              <a:t> </a:t>
            </a:r>
            <a:r>
              <a:rPr lang="en-US" sz="1800" b="1" i="1" dirty="0">
                <a:ea typeface="Verdana" panose="020B0604030504040204" pitchFamily="34" charset="0"/>
                <a:sym typeface="Wingdings" panose="05000000000000000000" pitchFamily="2" charset="2"/>
              </a:rPr>
              <a:t>  </a:t>
            </a:r>
            <a:r>
              <a:rPr lang="en-US" sz="1800" b="1" i="1" dirty="0" err="1">
                <a:ea typeface="Verdana" panose="020B0604030504040204" pitchFamily="34" charset="0"/>
              </a:rPr>
              <a:t>áp</a:t>
            </a:r>
            <a:r>
              <a:rPr lang="en-US" sz="1800" b="1" i="1" dirty="0">
                <a:ea typeface="Verdana" panose="020B0604030504040204" pitchFamily="34" charset="0"/>
              </a:rPr>
              <a:t> </a:t>
            </a:r>
            <a:r>
              <a:rPr lang="en-US" sz="1800" b="1" i="1" dirty="0" err="1">
                <a:ea typeface="Verdana" panose="020B0604030504040204" pitchFamily="34" charset="0"/>
              </a:rPr>
              <a:t>dụng</a:t>
            </a:r>
            <a:r>
              <a:rPr lang="en-US" sz="1800" b="1" i="1" dirty="0">
                <a:ea typeface="Verdana" panose="020B0604030504040204" pitchFamily="34" charset="0"/>
              </a:rPr>
              <a:t> </a:t>
            </a:r>
            <a:r>
              <a:rPr lang="en-US" sz="1800" b="1" i="1" dirty="0" err="1">
                <a:ea typeface="Verdana" panose="020B0604030504040204" pitchFamily="34" charset="0"/>
              </a:rPr>
              <a:t>còn</a:t>
            </a:r>
            <a:r>
              <a:rPr lang="en-US" sz="1800" b="1" i="1" dirty="0">
                <a:ea typeface="Verdana" panose="020B0604030504040204" pitchFamily="34" charset="0"/>
              </a:rPr>
              <a:t> </a:t>
            </a:r>
            <a:r>
              <a:rPr lang="en-US" sz="1800" b="1" i="1" dirty="0" err="1">
                <a:ea typeface="Verdana" panose="020B0604030504040204" pitchFamily="34" charset="0"/>
              </a:rPr>
              <a:t>nhiều</a:t>
            </a:r>
            <a:r>
              <a:rPr lang="en-US" sz="1800" b="1" i="1" dirty="0">
                <a:ea typeface="Verdana" panose="020B0604030504040204" pitchFamily="34" charset="0"/>
              </a:rPr>
              <a:t> </a:t>
            </a:r>
            <a:r>
              <a:rPr lang="en-US" sz="1800" b="1" i="1" dirty="0" err="1">
                <a:ea typeface="Verdana" panose="020B0604030504040204" pitchFamily="34" charset="0"/>
              </a:rPr>
              <a:t>bất</a:t>
            </a:r>
            <a:r>
              <a:rPr lang="en-US" sz="1800" b="1" i="1" dirty="0">
                <a:ea typeface="Verdana" panose="020B0604030504040204" pitchFamily="34" charset="0"/>
              </a:rPr>
              <a:t> </a:t>
            </a:r>
            <a:r>
              <a:rPr lang="en-US" sz="1800" b="1" i="1" dirty="0" err="1">
                <a:ea typeface="Verdana" panose="020B0604030504040204" pitchFamily="34" charset="0"/>
              </a:rPr>
              <a:t>cập</a:t>
            </a:r>
            <a:r>
              <a:rPr lang="en-US" sz="1800" b="1" i="1" dirty="0">
                <a:ea typeface="Verdana" panose="020B0604030504040204" pitchFamily="34" charset="0"/>
              </a:rPr>
              <a:t>, v</a:t>
            </a:r>
            <a:r>
              <a:rPr lang="vi-VN" sz="1800" b="1" i="1" dirty="0">
                <a:ea typeface="Verdana" panose="020B0604030504040204" pitchFamily="34" charset="0"/>
              </a:rPr>
              <a:t>ư</a:t>
            </a:r>
            <a:r>
              <a:rPr lang="en-US" sz="1800" b="1" i="1" dirty="0" err="1">
                <a:ea typeface="Verdana" panose="020B0604030504040204" pitchFamily="34" charset="0"/>
              </a:rPr>
              <a:t>ớng</a:t>
            </a:r>
            <a:r>
              <a:rPr lang="en-US" sz="1800" b="1" i="1" dirty="0">
                <a:ea typeface="Verdana" panose="020B0604030504040204" pitchFamily="34" charset="0"/>
              </a:rPr>
              <a:t> </a:t>
            </a:r>
            <a:r>
              <a:rPr lang="en-US" sz="1800" b="1" i="1" dirty="0" err="1">
                <a:ea typeface="Verdana" panose="020B0604030504040204" pitchFamily="34" charset="0"/>
              </a:rPr>
              <a:t>mắc</a:t>
            </a:r>
            <a:endParaRPr lang="en-US" sz="1800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369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92162"/>
          </a:xfrm>
        </p:spPr>
        <p:txBody>
          <a:bodyPr>
            <a:noAutofit/>
          </a:bodyPr>
          <a:lstStyle/>
          <a:p>
            <a:r>
              <a:rPr lang="en-US" sz="2800" b="1" u="sng" dirty="0" err="1">
                <a:solidFill>
                  <a:srgbClr val="0099FF"/>
                </a:solidFill>
                <a:ea typeface="Verdana" panose="020B0604030504040204" pitchFamily="34" charset="0"/>
              </a:rPr>
              <a:t>Vấn</a:t>
            </a:r>
            <a:r>
              <a:rPr lang="en-US" sz="2800" b="1" u="sng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u="sng" dirty="0" err="1">
                <a:solidFill>
                  <a:srgbClr val="0099FF"/>
                </a:solidFill>
                <a:ea typeface="Verdana" panose="020B0604030504040204" pitchFamily="34" charset="0"/>
              </a:rPr>
              <a:t>đề</a:t>
            </a:r>
            <a:r>
              <a:rPr lang="en-US" sz="2800" b="1" u="sng" dirty="0">
                <a:solidFill>
                  <a:srgbClr val="0099FF"/>
                </a:solidFill>
                <a:ea typeface="Verdana" panose="020B0604030504040204" pitchFamily="34" charset="0"/>
              </a:rPr>
              <a:t> 1 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	</a:t>
            </a:r>
            <a:b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</a:b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Nhiều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dấu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hiệu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không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chỉ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dẫn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thông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tin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trực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tiếp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về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hàng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hóa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,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dịch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vụ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bị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từ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chối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bảo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hộ</a:t>
            </a:r>
            <a:endParaRPr lang="en-US" sz="2800" b="1" dirty="0">
              <a:solidFill>
                <a:srgbClr val="0099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334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1600" i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sz="1600" i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sz="1600" i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sz="1600" i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en-US" b="1" dirty="0">
                <a:latin typeface="+mj-lt"/>
              </a:rPr>
              <a:t>MIDNIGHT BANDAGE</a:t>
            </a:r>
            <a:endParaRPr lang="en-US" sz="1600" b="1" i="1" dirty="0">
              <a:latin typeface="+mj-lt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Đơn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ĐKNH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số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4-2016-07050,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nộp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ngày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21/03/2016 </a:t>
            </a:r>
          </a:p>
          <a:p>
            <a:pPr marL="0" indent="0">
              <a:buNone/>
            </a:pPr>
            <a:endParaRPr lang="en-US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Nhóm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03</a:t>
            </a:r>
            <a:r>
              <a:rPr lang="vi-VN" sz="1600" dirty="0">
                <a:latin typeface="Verdana" panose="020B0604030504040204" pitchFamily="34" charset="0"/>
                <a:ea typeface="Verdana" panose="020B0604030504040204" pitchFamily="34" charset="0"/>
              </a:rPr>
              <a:t>: M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ỹ</a:t>
            </a:r>
            <a:r>
              <a:rPr lang="vi-VN" sz="1600" dirty="0">
                <a:latin typeface="Verdana" panose="020B0604030504040204" pitchFamily="34" charset="0"/>
                <a:ea typeface="Verdana" panose="020B0604030504040204" pitchFamily="34" charset="0"/>
              </a:rPr>
              <a:t> phẩm, nước hoa, xà phòng mỹ phẩm; bông dùng cho mục đích mỹ phẩm; thuốc nhuộm tóc, kem dưỡng tóc; keo xịt tóc, nước dưỡng tóc; dầu xả; kem hấp dưỡng tóc, bọt tạo kiểu tóc; kem tạo kiểu và giữ nếp tóc; keo vuốt tóc; mỹ phẩm dạng nước để tạo kiểu tóc.</a:t>
            </a:r>
            <a:endParaRPr lang="en-US" sz="1600" i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sz="1600" i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vi-VN" sz="1600" i="1" dirty="0">
                <a:latin typeface="Verdana" panose="020B0604030504040204" pitchFamily="34" charset="0"/>
                <a:ea typeface="Verdana" panose="020B0604030504040204" pitchFamily="34" charset="0"/>
              </a:rPr>
              <a:t>Nhãn hiệu là sự kết hợp của </a:t>
            </a:r>
            <a:r>
              <a:rPr lang="en-US" sz="1600" i="1" dirty="0"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vi-VN" sz="1600" i="1" dirty="0">
                <a:latin typeface="Verdana" panose="020B0604030504040204" pitchFamily="34" charset="0"/>
                <a:ea typeface="Verdana" panose="020B0604030504040204" pitchFamily="34" charset="0"/>
              </a:rPr>
              <a:t> từ “MIDNIGHT” có nghĩa là nửa đêm và “BANDAGE” có nghĩa là </a:t>
            </a:r>
            <a:r>
              <a:rPr lang="en-US" sz="1600" i="1" dirty="0" err="1">
                <a:latin typeface="Verdana" panose="020B0604030504040204" pitchFamily="34" charset="0"/>
                <a:ea typeface="Verdana" panose="020B0604030504040204" pitchFamily="34" charset="0"/>
              </a:rPr>
              <a:t>băng</a:t>
            </a:r>
            <a:r>
              <a:rPr lang="en-US" sz="1600" i="1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vi-VN" sz="1600" i="1" dirty="0">
                <a:latin typeface="Verdana" panose="020B0604030504040204" pitchFamily="34" charset="0"/>
                <a:ea typeface="Verdana" panose="020B0604030504040204" pitchFamily="34" charset="0"/>
              </a:rPr>
              <a:t>dải vải để buộc quanh vết thương. </a:t>
            </a:r>
            <a:r>
              <a:rPr lang="en-US" sz="1600" i="1" dirty="0">
                <a:latin typeface="Verdana" panose="020B0604030504040204" pitchFamily="34" charset="0"/>
                <a:ea typeface="Verdana" panose="020B0604030504040204" pitchFamily="34" charset="0"/>
              </a:rPr>
              <a:t>T</a:t>
            </a:r>
            <a:r>
              <a:rPr lang="vi-VN" sz="1600" i="1" dirty="0">
                <a:latin typeface="Verdana" panose="020B0604030504040204" pitchFamily="34" charset="0"/>
                <a:ea typeface="Verdana" panose="020B0604030504040204" pitchFamily="34" charset="0"/>
              </a:rPr>
              <a:t>ổng thể cụm từ </a:t>
            </a:r>
            <a:r>
              <a:rPr lang="en-US" sz="1600" i="1" dirty="0">
                <a:latin typeface="Verdana" panose="020B0604030504040204" pitchFamily="34" charset="0"/>
                <a:ea typeface="Verdana" panose="020B0604030504040204" pitchFamily="34" charset="0"/>
              </a:rPr>
              <a:t>có </a:t>
            </a:r>
            <a:r>
              <a:rPr lang="en-US" sz="1600" i="1" dirty="0" err="1">
                <a:latin typeface="Verdana" panose="020B0604030504040204" pitchFamily="34" charset="0"/>
                <a:ea typeface="Verdana" panose="020B0604030504040204" pitchFamily="34" charset="0"/>
              </a:rPr>
              <a:t>nghĩa</a:t>
            </a:r>
            <a:r>
              <a:rPr lang="en-US" sz="1600" i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1600" i="1" dirty="0">
                <a:latin typeface="Verdana" panose="020B0604030504040204" pitchFamily="34" charset="0"/>
                <a:ea typeface="Verdana" panose="020B0604030504040204" pitchFamily="34" charset="0"/>
              </a:rPr>
              <a:t>là “dải băng/băng nửa đêm” không chỉ dẫn trực tiếp hay liên quan đến các sản phẩm trong Nhóm 3. </a:t>
            </a:r>
            <a:endParaRPr lang="en-US" sz="1600" i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sz="1600" i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1600" i="1" dirty="0">
                <a:ea typeface="Verdana" panose="020B0604030504040204" pitchFamily="34" charset="0"/>
              </a:rPr>
              <a:t>EUTMR, Lanham Act (US), JPO, Quy </a:t>
            </a:r>
            <a:r>
              <a:rPr lang="en-US" sz="1600" i="1" dirty="0" err="1">
                <a:ea typeface="Verdana" panose="020B0604030504040204" pitchFamily="34" charset="0"/>
              </a:rPr>
              <a:t>chế</a:t>
            </a:r>
            <a:r>
              <a:rPr lang="en-US" sz="1600" i="1" dirty="0">
                <a:ea typeface="Verdana" panose="020B0604030504040204" pitchFamily="34" charset="0"/>
              </a:rPr>
              <a:t> </a:t>
            </a:r>
            <a:r>
              <a:rPr lang="en-US" sz="1600" i="1" dirty="0" err="1">
                <a:ea typeface="Verdana" panose="020B0604030504040204" pitchFamily="34" charset="0"/>
              </a:rPr>
              <a:t>chung</a:t>
            </a:r>
            <a:r>
              <a:rPr lang="en-US" sz="1600" i="1" dirty="0">
                <a:ea typeface="Verdana" panose="020B0604030504040204" pitchFamily="34" charset="0"/>
              </a:rPr>
              <a:t> ASEAN, </a:t>
            </a:r>
            <a:r>
              <a:rPr lang="en-US" sz="1600" i="1" dirty="0" err="1">
                <a:ea typeface="Verdana" panose="020B0604030504040204" pitchFamily="34" charset="0"/>
              </a:rPr>
              <a:t>Hướng</a:t>
            </a:r>
            <a:r>
              <a:rPr lang="en-US" sz="1600" i="1" dirty="0">
                <a:ea typeface="Verdana" panose="020B0604030504040204" pitchFamily="34" charset="0"/>
              </a:rPr>
              <a:t> </a:t>
            </a:r>
            <a:r>
              <a:rPr lang="en-US" sz="1600" i="1" dirty="0" err="1">
                <a:ea typeface="Verdana" panose="020B0604030504040204" pitchFamily="34" charset="0"/>
              </a:rPr>
              <a:t>dẫn</a:t>
            </a:r>
            <a:r>
              <a:rPr lang="en-US" sz="1600" i="1" dirty="0">
                <a:ea typeface="Verdana" panose="020B0604030504040204" pitchFamily="34" charset="0"/>
              </a:rPr>
              <a:t> </a:t>
            </a:r>
            <a:r>
              <a:rPr lang="en-US" sz="1600" i="1" dirty="0" err="1">
                <a:ea typeface="Verdana" panose="020B0604030504040204" pitchFamily="34" charset="0"/>
              </a:rPr>
              <a:t>của</a:t>
            </a:r>
            <a:r>
              <a:rPr lang="en-US" sz="1600" i="1" dirty="0">
                <a:ea typeface="Verdana" panose="020B0604030504040204" pitchFamily="34" charset="0"/>
              </a:rPr>
              <a:t> INT:</a:t>
            </a:r>
          </a:p>
          <a:p>
            <a:pPr marL="0" indent="0">
              <a:buNone/>
            </a:pPr>
            <a:r>
              <a:rPr lang="en-US" sz="16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Xem</a:t>
            </a:r>
            <a:r>
              <a:rPr lang="en-US" sz="16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16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xét</a:t>
            </a:r>
            <a:r>
              <a:rPr lang="en-US" sz="16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16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trong</a:t>
            </a:r>
            <a:r>
              <a:rPr lang="en-US" sz="16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16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mối</a:t>
            </a:r>
            <a:r>
              <a:rPr lang="en-US" sz="16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16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liên</a:t>
            </a:r>
            <a:r>
              <a:rPr lang="en-US" sz="16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16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hệ</a:t>
            </a:r>
            <a:r>
              <a:rPr lang="en-US" sz="16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16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với</a:t>
            </a:r>
            <a:r>
              <a:rPr lang="en-US" sz="16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16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hàng</a:t>
            </a:r>
            <a:r>
              <a:rPr lang="en-US" sz="16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16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hóa</a:t>
            </a:r>
            <a:r>
              <a:rPr lang="en-US" sz="16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, </a:t>
            </a:r>
            <a:r>
              <a:rPr lang="en-US" sz="16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dịch</a:t>
            </a:r>
            <a:r>
              <a:rPr lang="en-US" sz="16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16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vụ</a:t>
            </a:r>
            <a:endParaRPr lang="en-US" sz="1600" b="1" i="1" u="sng" dirty="0">
              <a:solidFill>
                <a:srgbClr val="3399FF"/>
              </a:solidFill>
              <a:ea typeface="Verdana" panose="020B0604030504040204" pitchFamily="34" charset="0"/>
            </a:endParaRPr>
          </a:p>
          <a:p>
            <a:r>
              <a:rPr lang="en-US" sz="1600" i="1" dirty="0" err="1">
                <a:ea typeface="Verdana" panose="020B0604030504040204" pitchFamily="34" charset="0"/>
              </a:rPr>
              <a:t>Dấu</a:t>
            </a:r>
            <a:r>
              <a:rPr lang="en-US" sz="1600" i="1" dirty="0">
                <a:ea typeface="Verdana" panose="020B0604030504040204" pitchFamily="34" charset="0"/>
              </a:rPr>
              <a:t> </a:t>
            </a:r>
            <a:r>
              <a:rPr lang="en-US" sz="1600" i="1" dirty="0" err="1">
                <a:ea typeface="Verdana" panose="020B0604030504040204" pitchFamily="34" charset="0"/>
              </a:rPr>
              <a:t>hiệu</a:t>
            </a:r>
            <a:r>
              <a:rPr lang="en-US" sz="1600" i="1" dirty="0">
                <a:ea typeface="Verdana" panose="020B0604030504040204" pitchFamily="34" charset="0"/>
              </a:rPr>
              <a:t> </a:t>
            </a:r>
            <a:r>
              <a:rPr lang="en-US" sz="1600" i="1" dirty="0" err="1">
                <a:ea typeface="Verdana" panose="020B0604030504040204" pitchFamily="34" charset="0"/>
              </a:rPr>
              <a:t>mang</a:t>
            </a:r>
            <a:r>
              <a:rPr lang="en-US" sz="1600" i="1" dirty="0">
                <a:ea typeface="Verdana" panose="020B0604030504040204" pitchFamily="34" charset="0"/>
              </a:rPr>
              <a:t> </a:t>
            </a:r>
            <a:r>
              <a:rPr lang="en-US" sz="1600" i="1" dirty="0" err="1">
                <a:ea typeface="Verdana" panose="020B0604030504040204" pitchFamily="34" charset="0"/>
              </a:rPr>
              <a:t>tính</a:t>
            </a:r>
            <a:r>
              <a:rPr lang="en-US" sz="1600" i="1" dirty="0">
                <a:ea typeface="Verdana" panose="020B0604030504040204" pitchFamily="34" charset="0"/>
              </a:rPr>
              <a:t> </a:t>
            </a:r>
            <a:r>
              <a:rPr lang="en-US" sz="1600" i="1" dirty="0" err="1">
                <a:ea typeface="Verdana" panose="020B0604030504040204" pitchFamily="34" charset="0"/>
              </a:rPr>
              <a:t>mô</a:t>
            </a:r>
            <a:r>
              <a:rPr lang="en-US" sz="1600" i="1" dirty="0">
                <a:ea typeface="Verdana" panose="020B0604030504040204" pitchFamily="34" charset="0"/>
              </a:rPr>
              <a:t> </a:t>
            </a:r>
            <a:r>
              <a:rPr lang="en-US" sz="1600" i="1" dirty="0" err="1">
                <a:ea typeface="Verdana" panose="020B0604030504040204" pitchFamily="34" charset="0"/>
              </a:rPr>
              <a:t>tả</a:t>
            </a:r>
            <a:r>
              <a:rPr lang="en-US" sz="1600" i="1" dirty="0">
                <a:ea typeface="Verdana" panose="020B0604030504040204" pitchFamily="34" charset="0"/>
              </a:rPr>
              <a:t>: </a:t>
            </a:r>
            <a:r>
              <a:rPr lang="en-US" sz="16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truyền</a:t>
            </a:r>
            <a:r>
              <a:rPr lang="en-US" sz="16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16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đạt</a:t>
            </a:r>
            <a:r>
              <a:rPr lang="en-US" sz="16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1 ý </a:t>
            </a:r>
            <a:r>
              <a:rPr lang="en-US" sz="16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niệm</a:t>
            </a:r>
            <a:r>
              <a:rPr lang="en-US" sz="16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16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trực</a:t>
            </a:r>
            <a:r>
              <a:rPr lang="en-US" sz="16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16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tiếp</a:t>
            </a:r>
            <a:r>
              <a:rPr lang="en-US" sz="16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, </a:t>
            </a:r>
            <a:r>
              <a:rPr lang="en-US" sz="16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ngay</a:t>
            </a:r>
            <a:r>
              <a:rPr lang="en-US" sz="16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16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lập</a:t>
            </a:r>
            <a:r>
              <a:rPr lang="en-US" sz="16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16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tức</a:t>
            </a:r>
            <a:r>
              <a:rPr lang="en-US" sz="16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, </a:t>
            </a:r>
            <a:r>
              <a:rPr lang="en-US" sz="16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theo</a:t>
            </a:r>
            <a:r>
              <a:rPr lang="en-US" sz="16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1 </a:t>
            </a:r>
            <a:r>
              <a:rPr lang="en-US" sz="16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cách</a:t>
            </a:r>
            <a:r>
              <a:rPr lang="en-US" sz="16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16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thông</a:t>
            </a:r>
            <a:r>
              <a:rPr lang="en-US" sz="16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16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th</a:t>
            </a:r>
            <a:r>
              <a:rPr lang="vi-VN" sz="16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ư</a:t>
            </a:r>
            <a:r>
              <a:rPr lang="en-US" sz="16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ờng</a:t>
            </a:r>
            <a:r>
              <a:rPr lang="en-US" sz="16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, </a:t>
            </a:r>
            <a:r>
              <a:rPr lang="en-US" sz="16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rõ</a:t>
            </a:r>
            <a:r>
              <a:rPr lang="en-US" sz="16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16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ràng</a:t>
            </a:r>
            <a:r>
              <a:rPr lang="en-US" sz="16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, </a:t>
            </a:r>
            <a:r>
              <a:rPr lang="en-US" sz="16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cụ</a:t>
            </a:r>
            <a:r>
              <a:rPr lang="en-US" sz="16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16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thể</a:t>
            </a:r>
            <a:r>
              <a:rPr lang="en-US" sz="16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1600" i="1" dirty="0" err="1">
                <a:ea typeface="Verdana" panose="020B0604030504040204" pitchFamily="34" charset="0"/>
              </a:rPr>
              <a:t>về</a:t>
            </a:r>
            <a:r>
              <a:rPr lang="en-US" sz="1600" i="1" dirty="0">
                <a:ea typeface="Verdana" panose="020B0604030504040204" pitchFamily="34" charset="0"/>
              </a:rPr>
              <a:t> </a:t>
            </a:r>
            <a:r>
              <a:rPr lang="en-US" sz="1600" i="1" dirty="0" err="1">
                <a:ea typeface="Verdana" panose="020B0604030504040204" pitchFamily="34" charset="0"/>
              </a:rPr>
              <a:t>đặc</a:t>
            </a:r>
            <a:r>
              <a:rPr lang="en-US" sz="1600" i="1" dirty="0">
                <a:ea typeface="Verdana" panose="020B0604030504040204" pitchFamily="34" charset="0"/>
              </a:rPr>
              <a:t> </a:t>
            </a:r>
            <a:r>
              <a:rPr lang="en-US" sz="1600" i="1" dirty="0" err="1">
                <a:ea typeface="Verdana" panose="020B0604030504040204" pitchFamily="34" charset="0"/>
              </a:rPr>
              <a:t>tính</a:t>
            </a:r>
            <a:r>
              <a:rPr lang="en-US" sz="1600" i="1" dirty="0">
                <a:ea typeface="Verdana" panose="020B0604030504040204" pitchFamily="34" charset="0"/>
              </a:rPr>
              <a:t> </a:t>
            </a:r>
            <a:r>
              <a:rPr lang="en-US" sz="1600" i="1" dirty="0" err="1">
                <a:ea typeface="Verdana" panose="020B0604030504040204" pitchFamily="34" charset="0"/>
              </a:rPr>
              <a:t>của</a:t>
            </a:r>
            <a:r>
              <a:rPr lang="en-US" sz="1600" i="1" dirty="0">
                <a:ea typeface="Verdana" panose="020B0604030504040204" pitchFamily="34" charset="0"/>
              </a:rPr>
              <a:t> </a:t>
            </a:r>
            <a:r>
              <a:rPr lang="en-US" sz="1600" i="1" dirty="0" err="1">
                <a:ea typeface="Verdana" panose="020B0604030504040204" pitchFamily="34" charset="0"/>
              </a:rPr>
              <a:t>hàng</a:t>
            </a:r>
            <a:r>
              <a:rPr lang="en-US" sz="1600" i="1" dirty="0">
                <a:ea typeface="Verdana" panose="020B0604030504040204" pitchFamily="34" charset="0"/>
              </a:rPr>
              <a:t> </a:t>
            </a:r>
            <a:r>
              <a:rPr lang="en-US" sz="1600" i="1" dirty="0" err="1">
                <a:ea typeface="Verdana" panose="020B0604030504040204" pitchFamily="34" charset="0"/>
              </a:rPr>
              <a:t>hóa</a:t>
            </a:r>
            <a:r>
              <a:rPr lang="en-US" sz="1600" i="1" dirty="0">
                <a:ea typeface="Verdana" panose="020B0604030504040204" pitchFamily="34" charset="0"/>
              </a:rPr>
              <a:t>, </a:t>
            </a:r>
            <a:r>
              <a:rPr lang="en-US" sz="1600" i="1" dirty="0" err="1">
                <a:ea typeface="Verdana" panose="020B0604030504040204" pitchFamily="34" charset="0"/>
              </a:rPr>
              <a:t>dịch</a:t>
            </a:r>
            <a:r>
              <a:rPr lang="en-US" sz="1600" i="1" dirty="0">
                <a:ea typeface="Verdana" panose="020B0604030504040204" pitchFamily="34" charset="0"/>
              </a:rPr>
              <a:t> </a:t>
            </a:r>
            <a:r>
              <a:rPr lang="en-US" sz="1600" i="1" dirty="0" err="1">
                <a:ea typeface="Verdana" panose="020B0604030504040204" pitchFamily="34" charset="0"/>
              </a:rPr>
              <a:t>vụ</a:t>
            </a:r>
            <a:r>
              <a:rPr lang="en-US" sz="1600" i="1" dirty="0">
                <a:ea typeface="Verdana" panose="020B0604030504040204" pitchFamily="34" charset="0"/>
              </a:rPr>
              <a:t>.</a:t>
            </a:r>
          </a:p>
          <a:p>
            <a:r>
              <a:rPr lang="en-US" sz="1600" i="1" dirty="0" err="1">
                <a:ea typeface="Verdana" panose="020B0604030504040204" pitchFamily="34" charset="0"/>
              </a:rPr>
              <a:t>Dấu</a:t>
            </a:r>
            <a:r>
              <a:rPr lang="en-US" sz="1600" i="1" dirty="0">
                <a:ea typeface="Verdana" panose="020B0604030504040204" pitchFamily="34" charset="0"/>
              </a:rPr>
              <a:t> </a:t>
            </a:r>
            <a:r>
              <a:rPr lang="en-US" sz="1600" i="1" dirty="0" err="1">
                <a:ea typeface="Verdana" panose="020B0604030504040204" pitchFamily="34" charset="0"/>
              </a:rPr>
              <a:t>hiệu</a:t>
            </a:r>
            <a:r>
              <a:rPr lang="en-US" sz="1600" i="1" dirty="0">
                <a:ea typeface="Verdana" panose="020B0604030504040204" pitchFamily="34" charset="0"/>
              </a:rPr>
              <a:t> </a:t>
            </a:r>
            <a:r>
              <a:rPr lang="en-US" sz="1600" i="1" dirty="0" err="1">
                <a:ea typeface="Verdana" panose="020B0604030504040204" pitchFamily="34" charset="0"/>
              </a:rPr>
              <a:t>chỉ</a:t>
            </a:r>
            <a:r>
              <a:rPr lang="en-US" sz="1600" i="1" dirty="0">
                <a:ea typeface="Verdana" panose="020B0604030504040204" pitchFamily="34" charset="0"/>
              </a:rPr>
              <a:t> </a:t>
            </a:r>
            <a:r>
              <a:rPr lang="en-US" sz="1600" i="1" dirty="0" err="1">
                <a:ea typeface="Verdana" panose="020B0604030504040204" pitchFamily="34" charset="0"/>
              </a:rPr>
              <a:t>mang</a:t>
            </a:r>
            <a:r>
              <a:rPr lang="en-US" sz="1600" i="1" dirty="0">
                <a:ea typeface="Verdana" panose="020B0604030504040204" pitchFamily="34" charset="0"/>
              </a:rPr>
              <a:t> </a:t>
            </a:r>
            <a:r>
              <a:rPr lang="en-US" sz="1600" i="1" dirty="0" err="1">
                <a:solidFill>
                  <a:srgbClr val="3399FF"/>
                </a:solidFill>
                <a:ea typeface="Verdana" panose="020B0604030504040204" pitchFamily="34" charset="0"/>
              </a:rPr>
              <a:t>t</a:t>
            </a:r>
            <a:r>
              <a:rPr lang="en-US" sz="16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ính</a:t>
            </a:r>
            <a:r>
              <a:rPr lang="en-US" sz="16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16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gợi</a:t>
            </a:r>
            <a:r>
              <a:rPr lang="en-US" sz="16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ý, </a:t>
            </a:r>
            <a:r>
              <a:rPr lang="en-US" sz="16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gián</a:t>
            </a:r>
            <a:r>
              <a:rPr lang="en-US" sz="16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16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tiếp</a:t>
            </a:r>
            <a:r>
              <a:rPr lang="en-US" sz="16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, </a:t>
            </a:r>
            <a:r>
              <a:rPr lang="en-US" sz="16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đòi</a:t>
            </a:r>
            <a:r>
              <a:rPr lang="en-US" sz="16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16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hỏi</a:t>
            </a:r>
            <a:r>
              <a:rPr lang="en-US" sz="16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16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phải</a:t>
            </a:r>
            <a:r>
              <a:rPr lang="en-US" sz="16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có </a:t>
            </a:r>
            <a:r>
              <a:rPr lang="en-US" sz="16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sự</a:t>
            </a:r>
            <a:r>
              <a:rPr lang="en-US" sz="16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16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tưởng</a:t>
            </a:r>
            <a:r>
              <a:rPr lang="en-US" sz="16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16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tượng</a:t>
            </a:r>
            <a:r>
              <a:rPr lang="en-US" sz="16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, </a:t>
            </a:r>
            <a:r>
              <a:rPr lang="en-US" sz="16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suy</a:t>
            </a:r>
            <a:r>
              <a:rPr lang="en-US" sz="16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16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luận</a:t>
            </a:r>
            <a:r>
              <a:rPr lang="en-US" sz="16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16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nhất</a:t>
            </a:r>
            <a:r>
              <a:rPr lang="en-US" sz="16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16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định</a:t>
            </a:r>
            <a:r>
              <a:rPr lang="en-US" sz="16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1600" i="1" dirty="0" err="1">
                <a:ea typeface="Verdana" panose="020B0604030504040204" pitchFamily="34" charset="0"/>
              </a:rPr>
              <a:t>để</a:t>
            </a:r>
            <a:r>
              <a:rPr lang="en-US" sz="1600" i="1" dirty="0">
                <a:ea typeface="Verdana" panose="020B0604030504040204" pitchFamily="34" charset="0"/>
              </a:rPr>
              <a:t> </a:t>
            </a:r>
            <a:r>
              <a:rPr lang="en-US" sz="1600" i="1" dirty="0" err="1">
                <a:ea typeface="Verdana" panose="020B0604030504040204" pitchFamily="34" charset="0"/>
              </a:rPr>
              <a:t>đi</a:t>
            </a:r>
            <a:r>
              <a:rPr lang="en-US" sz="1600" i="1" dirty="0">
                <a:ea typeface="Verdana" panose="020B0604030504040204" pitchFamily="34" charset="0"/>
              </a:rPr>
              <a:t> </a:t>
            </a:r>
            <a:r>
              <a:rPr lang="en-US" sz="1600" i="1" dirty="0" err="1">
                <a:ea typeface="Verdana" panose="020B0604030504040204" pitchFamily="34" charset="0"/>
              </a:rPr>
              <a:t>đến</a:t>
            </a:r>
            <a:r>
              <a:rPr lang="en-US" sz="1600" i="1" dirty="0">
                <a:ea typeface="Verdana" panose="020B0604030504040204" pitchFamily="34" charset="0"/>
              </a:rPr>
              <a:t> </a:t>
            </a:r>
            <a:r>
              <a:rPr lang="en-US" sz="1600" i="1" dirty="0" err="1">
                <a:ea typeface="Verdana" panose="020B0604030504040204" pitchFamily="34" charset="0"/>
              </a:rPr>
              <a:t>kết</a:t>
            </a:r>
            <a:r>
              <a:rPr lang="en-US" sz="1600" i="1" dirty="0">
                <a:ea typeface="Verdana" panose="020B0604030504040204" pitchFamily="34" charset="0"/>
              </a:rPr>
              <a:t> </a:t>
            </a:r>
            <a:r>
              <a:rPr lang="en-US" sz="1600" i="1" dirty="0" err="1">
                <a:ea typeface="Verdana" panose="020B0604030504040204" pitchFamily="34" charset="0"/>
              </a:rPr>
              <a:t>luận</a:t>
            </a:r>
            <a:r>
              <a:rPr lang="en-US" sz="1600" i="1" dirty="0">
                <a:ea typeface="Verdana" panose="020B0604030504040204" pitchFamily="34" charset="0"/>
              </a:rPr>
              <a:t> </a:t>
            </a:r>
            <a:r>
              <a:rPr lang="en-US" sz="1600" i="1" dirty="0" err="1">
                <a:ea typeface="Verdana" panose="020B0604030504040204" pitchFamily="34" charset="0"/>
              </a:rPr>
              <a:t>về</a:t>
            </a:r>
            <a:r>
              <a:rPr lang="en-US" sz="1600" i="1" dirty="0">
                <a:ea typeface="Verdana" panose="020B0604030504040204" pitchFamily="34" charset="0"/>
              </a:rPr>
              <a:t> </a:t>
            </a:r>
            <a:r>
              <a:rPr lang="en-US" sz="1600" i="1" dirty="0" err="1">
                <a:ea typeface="Verdana" panose="020B0604030504040204" pitchFamily="34" charset="0"/>
              </a:rPr>
              <a:t>đặc</a:t>
            </a:r>
            <a:r>
              <a:rPr lang="en-US" sz="1600" i="1" dirty="0">
                <a:ea typeface="Verdana" panose="020B0604030504040204" pitchFamily="34" charset="0"/>
              </a:rPr>
              <a:t> </a:t>
            </a:r>
            <a:r>
              <a:rPr lang="en-US" sz="1600" i="1" dirty="0" err="1">
                <a:ea typeface="Verdana" panose="020B0604030504040204" pitchFamily="34" charset="0"/>
              </a:rPr>
              <a:t>tính</a:t>
            </a:r>
            <a:r>
              <a:rPr lang="en-US" sz="1600" i="1" dirty="0">
                <a:ea typeface="Verdana" panose="020B0604030504040204" pitchFamily="34" charset="0"/>
              </a:rPr>
              <a:t> </a:t>
            </a:r>
            <a:r>
              <a:rPr lang="en-US" sz="1600" i="1" dirty="0" err="1">
                <a:ea typeface="Verdana" panose="020B0604030504040204" pitchFamily="34" charset="0"/>
              </a:rPr>
              <a:t>của</a:t>
            </a:r>
            <a:r>
              <a:rPr lang="en-US" sz="1600" i="1" dirty="0">
                <a:ea typeface="Verdana" panose="020B0604030504040204" pitchFamily="34" charset="0"/>
              </a:rPr>
              <a:t> </a:t>
            </a:r>
            <a:r>
              <a:rPr lang="en-US" sz="1600" i="1" dirty="0" err="1">
                <a:ea typeface="Verdana" panose="020B0604030504040204" pitchFamily="34" charset="0"/>
              </a:rPr>
              <a:t>hàng</a:t>
            </a:r>
            <a:r>
              <a:rPr lang="en-US" sz="1600" i="1" dirty="0">
                <a:ea typeface="Verdana" panose="020B0604030504040204" pitchFamily="34" charset="0"/>
              </a:rPr>
              <a:t> </a:t>
            </a:r>
            <a:r>
              <a:rPr lang="en-US" sz="1600" i="1" dirty="0" err="1">
                <a:ea typeface="Verdana" panose="020B0604030504040204" pitchFamily="34" charset="0"/>
              </a:rPr>
              <a:t>hóa</a:t>
            </a:r>
            <a:r>
              <a:rPr lang="en-US" sz="1600" i="1" dirty="0">
                <a:ea typeface="Verdana" panose="020B0604030504040204" pitchFamily="34" charset="0"/>
              </a:rPr>
              <a:t>, </a:t>
            </a:r>
            <a:r>
              <a:rPr lang="en-US" sz="1600" i="1" dirty="0" err="1">
                <a:ea typeface="Verdana" panose="020B0604030504040204" pitchFamily="34" charset="0"/>
              </a:rPr>
              <a:t>dịch</a:t>
            </a:r>
            <a:r>
              <a:rPr lang="en-US" sz="1600" i="1" dirty="0">
                <a:ea typeface="Verdana" panose="020B0604030504040204" pitchFamily="34" charset="0"/>
              </a:rPr>
              <a:t> </a:t>
            </a:r>
            <a:r>
              <a:rPr lang="en-US" sz="1600" i="1" dirty="0" err="1">
                <a:ea typeface="Verdana" panose="020B0604030504040204" pitchFamily="34" charset="0"/>
              </a:rPr>
              <a:t>vụ</a:t>
            </a:r>
            <a:r>
              <a:rPr lang="en-US" sz="1600" i="1" dirty="0">
                <a:ea typeface="Verdana" panose="020B0604030504040204" pitchFamily="34" charset="0"/>
              </a:rPr>
              <a:t> </a:t>
            </a:r>
            <a:r>
              <a:rPr lang="en-US" sz="1600" i="1" dirty="0">
                <a:ea typeface="Verdan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en-US" sz="1600" i="1" dirty="0" err="1">
                <a:ea typeface="Verdana" panose="020B0604030504040204" pitchFamily="34" charset="0"/>
                <a:sym typeface="Wingdings" panose="05000000000000000000" pitchFamily="2" charset="2"/>
              </a:rPr>
              <a:t>không</a:t>
            </a:r>
            <a:r>
              <a:rPr lang="en-US" sz="1600" i="1" dirty="0">
                <a:ea typeface="Verdana" panose="020B0604030504040204" pitchFamily="34" charset="0"/>
                <a:sym typeface="Wingdings" panose="05000000000000000000" pitchFamily="2" charset="2"/>
              </a:rPr>
              <a:t> đ</a:t>
            </a:r>
            <a:r>
              <a:rPr lang="vi-VN" sz="1600" i="1" dirty="0">
                <a:ea typeface="Verdana" panose="020B0604030504040204" pitchFamily="34" charset="0"/>
                <a:sym typeface="Wingdings" panose="05000000000000000000" pitchFamily="2" charset="2"/>
              </a:rPr>
              <a:t>ư</a:t>
            </a:r>
            <a:r>
              <a:rPr lang="en-US" sz="1600" i="1" dirty="0" err="1">
                <a:ea typeface="Verdana" panose="020B0604030504040204" pitchFamily="34" charset="0"/>
                <a:sym typeface="Wingdings" panose="05000000000000000000" pitchFamily="2" charset="2"/>
              </a:rPr>
              <a:t>ợc</a:t>
            </a:r>
            <a:r>
              <a:rPr lang="en-US" sz="1600" i="1" dirty="0">
                <a:ea typeface="Verdan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sz="1600" i="1" dirty="0" err="1">
                <a:ea typeface="Verdana" panose="020B0604030504040204" pitchFamily="34" charset="0"/>
                <a:sym typeface="Wingdings" panose="05000000000000000000" pitchFamily="2" charset="2"/>
              </a:rPr>
              <a:t>coi</a:t>
            </a:r>
            <a:r>
              <a:rPr lang="en-US" sz="1600" i="1" dirty="0">
                <a:ea typeface="Verdan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sz="1600" i="1" dirty="0" err="1">
                <a:ea typeface="Verdana" panose="020B0604030504040204" pitchFamily="34" charset="0"/>
                <a:sym typeface="Wingdings" panose="05000000000000000000" pitchFamily="2" charset="2"/>
              </a:rPr>
              <a:t>là</a:t>
            </a:r>
            <a:r>
              <a:rPr lang="en-US" sz="1600" i="1" dirty="0">
                <a:ea typeface="Verdan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sz="1600" i="1" dirty="0" err="1">
                <a:ea typeface="Verdana" panose="020B0604030504040204" pitchFamily="34" charset="0"/>
                <a:sym typeface="Wingdings" panose="05000000000000000000" pitchFamily="2" charset="2"/>
              </a:rPr>
              <a:t>mang</a:t>
            </a:r>
            <a:r>
              <a:rPr lang="en-US" sz="1600" i="1" dirty="0">
                <a:ea typeface="Verdan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sz="1600" i="1" dirty="0" err="1">
                <a:ea typeface="Verdana" panose="020B0604030504040204" pitchFamily="34" charset="0"/>
                <a:sym typeface="Wingdings" panose="05000000000000000000" pitchFamily="2" charset="2"/>
              </a:rPr>
              <a:t>tính</a:t>
            </a:r>
            <a:r>
              <a:rPr lang="en-US" sz="1600" i="1" dirty="0">
                <a:ea typeface="Verdan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sz="1600" i="1" dirty="0" err="1">
                <a:ea typeface="Verdana" panose="020B0604030504040204" pitchFamily="34" charset="0"/>
                <a:sym typeface="Wingdings" panose="05000000000000000000" pitchFamily="2" charset="2"/>
              </a:rPr>
              <a:t>mô</a:t>
            </a:r>
            <a:r>
              <a:rPr lang="en-US" sz="1600" i="1" dirty="0">
                <a:ea typeface="Verdan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sz="1600" i="1" dirty="0" err="1">
                <a:ea typeface="Verdana" panose="020B0604030504040204" pitchFamily="34" charset="0"/>
                <a:sym typeface="Wingdings" panose="05000000000000000000" pitchFamily="2" charset="2"/>
              </a:rPr>
              <a:t>tả</a:t>
            </a:r>
            <a:endParaRPr lang="en-US" sz="1600" i="1" dirty="0"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sz="1600" i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452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517" y="746919"/>
            <a:ext cx="8229600" cy="792162"/>
          </a:xfrm>
        </p:spPr>
        <p:txBody>
          <a:bodyPr>
            <a:noAutofit/>
          </a:bodyPr>
          <a:lstStyle/>
          <a:p>
            <a:r>
              <a:rPr lang="en-US" sz="2800" b="1" u="sng" dirty="0" err="1">
                <a:solidFill>
                  <a:srgbClr val="0099FF"/>
                </a:solidFill>
                <a:ea typeface="Verdana" panose="020B0604030504040204" pitchFamily="34" charset="0"/>
              </a:rPr>
              <a:t>Vấn</a:t>
            </a:r>
            <a:r>
              <a:rPr lang="en-US" sz="2800" b="1" u="sng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u="sng" dirty="0" err="1">
                <a:solidFill>
                  <a:srgbClr val="0099FF"/>
                </a:solidFill>
                <a:ea typeface="Verdana" panose="020B0604030504040204" pitchFamily="34" charset="0"/>
              </a:rPr>
              <a:t>đề</a:t>
            </a:r>
            <a:r>
              <a:rPr lang="en-US" sz="2800" b="1" u="sng" dirty="0">
                <a:solidFill>
                  <a:srgbClr val="0099FF"/>
                </a:solidFill>
                <a:ea typeface="Verdana" panose="020B0604030504040204" pitchFamily="34" charset="0"/>
              </a:rPr>
              <a:t> 1 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	</a:t>
            </a:r>
            <a:b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</a:b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Nhiều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dấu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hiệu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không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chỉ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dẫn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thông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tin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trực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tiếp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về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hàng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hóa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,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dịch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vụ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bị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từ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chối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bảo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hộ</a:t>
            </a:r>
            <a:br>
              <a:rPr lang="en-US" sz="2800" b="1" i="1" dirty="0">
                <a:ea typeface="Verdana" panose="020B0604030504040204" pitchFamily="34" charset="0"/>
              </a:rPr>
            </a:br>
            <a:endParaRPr lang="en-US" sz="2800" b="1" dirty="0">
              <a:solidFill>
                <a:srgbClr val="0099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1534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i="1" dirty="0">
              <a:latin typeface="+mj-lt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sz="1600" i="1" dirty="0">
              <a:ea typeface="Verdana" panose="020B0604030504040204" pitchFamily="34" charset="0"/>
            </a:endParaRPr>
          </a:p>
          <a:p>
            <a:pPr marL="0" indent="0" algn="ctr">
              <a:buNone/>
            </a:pPr>
            <a:endParaRPr lang="en-US" sz="1600" b="1" dirty="0">
              <a:ea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800" b="1" dirty="0">
                <a:ea typeface="Verdana" panose="020B0604030504040204" pitchFamily="34" charset="0"/>
              </a:rPr>
              <a:t>NGHĨ THÔNG, MỞ LỐI</a:t>
            </a:r>
          </a:p>
          <a:p>
            <a:pPr marL="0" indent="0">
              <a:buNone/>
            </a:pPr>
            <a:endParaRPr lang="en-US" sz="1600" i="1" dirty="0"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1700" dirty="0" err="1">
                <a:ea typeface="Verdana" panose="020B0604030504040204" pitchFamily="34" charset="0"/>
              </a:rPr>
              <a:t>Đơn</a:t>
            </a:r>
            <a:r>
              <a:rPr lang="en-US" sz="1700" dirty="0">
                <a:ea typeface="Verdana" panose="020B0604030504040204" pitchFamily="34" charset="0"/>
              </a:rPr>
              <a:t> ĐKNH </a:t>
            </a:r>
            <a:r>
              <a:rPr lang="en-US" sz="1700" dirty="0" err="1">
                <a:ea typeface="Verdana" panose="020B0604030504040204" pitchFamily="34" charset="0"/>
              </a:rPr>
              <a:t>số</a:t>
            </a:r>
            <a:r>
              <a:rPr lang="en-US" sz="1700" dirty="0">
                <a:ea typeface="Verdana" panose="020B0604030504040204" pitchFamily="34" charset="0"/>
              </a:rPr>
              <a:t> 4-2016-10091, </a:t>
            </a:r>
            <a:r>
              <a:rPr lang="en-US" sz="1700" dirty="0" err="1">
                <a:ea typeface="Verdana" panose="020B0604030504040204" pitchFamily="34" charset="0"/>
              </a:rPr>
              <a:t>nộp</a:t>
            </a:r>
            <a:r>
              <a:rPr lang="en-US" sz="1700" dirty="0">
                <a:ea typeface="Verdana" panose="020B0604030504040204" pitchFamily="34" charset="0"/>
              </a:rPr>
              <a:t> </a:t>
            </a:r>
            <a:r>
              <a:rPr lang="en-US" sz="1700" dirty="0" err="1">
                <a:ea typeface="Verdana" panose="020B0604030504040204" pitchFamily="34" charset="0"/>
              </a:rPr>
              <a:t>ngày</a:t>
            </a:r>
            <a:r>
              <a:rPr lang="en-US" sz="1700" dirty="0">
                <a:ea typeface="Verdana" panose="020B0604030504040204" pitchFamily="34" charset="0"/>
              </a:rPr>
              <a:t> 12/04/2016 </a:t>
            </a:r>
          </a:p>
          <a:p>
            <a:pPr marL="0" indent="0">
              <a:buNone/>
            </a:pPr>
            <a:r>
              <a:rPr lang="en-US" sz="1700" dirty="0" err="1">
                <a:ea typeface="Verdana" panose="020B0604030504040204" pitchFamily="34" charset="0"/>
              </a:rPr>
              <a:t>Nhóm</a:t>
            </a:r>
            <a:r>
              <a:rPr lang="en-US" sz="1700" dirty="0">
                <a:ea typeface="Verdana" panose="020B0604030504040204" pitchFamily="34" charset="0"/>
              </a:rPr>
              <a:t> </a:t>
            </a:r>
            <a:r>
              <a:rPr lang="vi-VN" sz="1700" dirty="0">
                <a:ea typeface="Verdana" panose="020B0604030504040204" pitchFamily="34" charset="0"/>
              </a:rPr>
              <a:t>32: Bia; nước khoáng có ga (đồ uống) và đồ uống không có cồn (ngoài nước khoáng có ga), đồ uống trái cây (không có cồn) và nước ép trái cây; si-rô và chế phẩm khác để làm đồ uống.</a:t>
            </a:r>
            <a:endParaRPr lang="en-US" sz="1700" dirty="0"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sz="1700" i="1" dirty="0"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vi-VN" sz="1700" i="1" dirty="0">
                <a:ea typeface="Verdana" panose="020B0604030504040204" pitchFamily="34" charset="0"/>
              </a:rPr>
              <a:t>Nhãn hiệu là slogan sáng tạo độc đáo của người nộp đơn, không mô tả trực tiếp các đặc tính của sản phẩm đồ uống xin đăng ký- hoàn toàn có khả năng phân biệt tự thân.</a:t>
            </a:r>
            <a:endParaRPr lang="en-US" sz="1700" i="1" dirty="0"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sz="1800" i="1" dirty="0"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sz="1800" i="1" dirty="0"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6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>
            <a:noAutofit/>
          </a:bodyPr>
          <a:lstStyle/>
          <a:p>
            <a:r>
              <a:rPr lang="en-US" sz="2800" b="1" u="sng" dirty="0" err="1">
                <a:solidFill>
                  <a:srgbClr val="0099FF"/>
                </a:solidFill>
                <a:ea typeface="Verdana" panose="020B0604030504040204" pitchFamily="34" charset="0"/>
              </a:rPr>
              <a:t>Vấn</a:t>
            </a:r>
            <a:r>
              <a:rPr lang="en-US" sz="2800" b="1" u="sng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u="sng" dirty="0" err="1">
                <a:solidFill>
                  <a:srgbClr val="0099FF"/>
                </a:solidFill>
                <a:ea typeface="Verdana" panose="020B0604030504040204" pitchFamily="34" charset="0"/>
              </a:rPr>
              <a:t>đề</a:t>
            </a:r>
            <a:r>
              <a:rPr lang="en-US" sz="2800" b="1" u="sng" dirty="0">
                <a:solidFill>
                  <a:srgbClr val="0099FF"/>
                </a:solidFill>
                <a:ea typeface="Verdana" panose="020B0604030504040204" pitchFamily="34" charset="0"/>
              </a:rPr>
              <a:t> 2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	</a:t>
            </a:r>
            <a:b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</a:b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Nhãn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hiệu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bị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từ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chối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vì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mang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ý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nghĩa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mô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tả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không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b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</a:b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phổ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biến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đối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với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người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tiêu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dùng</a:t>
            </a:r>
            <a:endParaRPr lang="en-US" sz="2800" b="1" dirty="0">
              <a:solidFill>
                <a:srgbClr val="0099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828800"/>
            <a:ext cx="8610600" cy="47244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1600" i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en-US" sz="11200" b="1" dirty="0">
                <a:ea typeface="Verdana" panose="020B0604030504040204" pitchFamily="34" charset="0"/>
              </a:rPr>
              <a:t>DUFT &amp; DOFT</a:t>
            </a:r>
          </a:p>
          <a:p>
            <a:pPr marL="0" indent="0">
              <a:buNone/>
            </a:pPr>
            <a:endParaRPr lang="en-US" sz="4900" dirty="0">
              <a:ea typeface="Verdana" panose="020B0604030504040204" pitchFamily="34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6400" dirty="0" err="1">
                <a:ea typeface="Verdana" panose="020B0604030504040204" pitchFamily="34" charset="0"/>
              </a:rPr>
              <a:t>Đơn</a:t>
            </a:r>
            <a:r>
              <a:rPr lang="en-US" sz="6400" dirty="0">
                <a:ea typeface="Verdana" panose="020B0604030504040204" pitchFamily="34" charset="0"/>
              </a:rPr>
              <a:t> </a:t>
            </a:r>
            <a:r>
              <a:rPr lang="en-US" sz="6400" dirty="0" err="1">
                <a:ea typeface="Verdana" panose="020B0604030504040204" pitchFamily="34" charset="0"/>
              </a:rPr>
              <a:t>số</a:t>
            </a:r>
            <a:r>
              <a:rPr lang="en-US" sz="6400" dirty="0">
                <a:ea typeface="Verdana" panose="020B0604030504040204" pitchFamily="34" charset="0"/>
              </a:rPr>
              <a:t> 4-2013-20415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6400" dirty="0" err="1">
                <a:ea typeface="Verdana" panose="020B0604030504040204" pitchFamily="34" charset="0"/>
              </a:rPr>
              <a:t>Nhóm</a:t>
            </a:r>
            <a:r>
              <a:rPr lang="en-US" sz="6400" dirty="0">
                <a:ea typeface="Verdana" panose="020B0604030504040204" pitchFamily="34" charset="0"/>
              </a:rPr>
              <a:t> 35: …….</a:t>
            </a:r>
            <a:r>
              <a:rPr lang="en-US" sz="6400" dirty="0" err="1">
                <a:ea typeface="Verdana" panose="020B0604030504040204" pitchFamily="34" charset="0"/>
              </a:rPr>
              <a:t>dịch</a:t>
            </a:r>
            <a:r>
              <a:rPr lang="en-US" sz="6400" dirty="0">
                <a:ea typeface="Verdana" panose="020B0604030504040204" pitchFamily="34" charset="0"/>
              </a:rPr>
              <a:t> </a:t>
            </a:r>
            <a:r>
              <a:rPr lang="en-US" sz="6400" dirty="0" err="1">
                <a:ea typeface="Verdana" panose="020B0604030504040204" pitchFamily="34" charset="0"/>
              </a:rPr>
              <a:t>vụ</a:t>
            </a:r>
            <a:r>
              <a:rPr lang="en-US" sz="6400" dirty="0">
                <a:ea typeface="Verdana" panose="020B0604030504040204" pitchFamily="34" charset="0"/>
              </a:rPr>
              <a:t> </a:t>
            </a:r>
            <a:r>
              <a:rPr lang="en-US" sz="6400" dirty="0" err="1">
                <a:ea typeface="Verdana" panose="020B0604030504040204" pitchFamily="34" charset="0"/>
              </a:rPr>
              <a:t>cửa</a:t>
            </a:r>
            <a:r>
              <a:rPr lang="en-US" sz="6400" dirty="0">
                <a:ea typeface="Verdana" panose="020B0604030504040204" pitchFamily="34" charset="0"/>
              </a:rPr>
              <a:t> </a:t>
            </a:r>
            <a:r>
              <a:rPr lang="en-US" sz="6400" dirty="0" err="1">
                <a:ea typeface="Verdana" panose="020B0604030504040204" pitchFamily="34" charset="0"/>
              </a:rPr>
              <a:t>hàng</a:t>
            </a:r>
            <a:r>
              <a:rPr lang="en-US" sz="6400" dirty="0">
                <a:ea typeface="Verdana" panose="020B0604030504040204" pitchFamily="34" charset="0"/>
              </a:rPr>
              <a:t> </a:t>
            </a:r>
            <a:r>
              <a:rPr lang="en-US" sz="6400" dirty="0" err="1">
                <a:ea typeface="Verdana" panose="020B0604030504040204" pitchFamily="34" charset="0"/>
              </a:rPr>
              <a:t>bán</a:t>
            </a:r>
            <a:r>
              <a:rPr lang="en-US" sz="6400" dirty="0">
                <a:ea typeface="Verdana" panose="020B0604030504040204" pitchFamily="34" charset="0"/>
              </a:rPr>
              <a:t> </a:t>
            </a:r>
            <a:r>
              <a:rPr lang="en-US" sz="6400" dirty="0" err="1">
                <a:ea typeface="Verdana" panose="020B0604030504040204" pitchFamily="34" charset="0"/>
              </a:rPr>
              <a:t>lẻ</a:t>
            </a:r>
            <a:r>
              <a:rPr lang="en-US" sz="6400" dirty="0">
                <a:ea typeface="Verdana" panose="020B0604030504040204" pitchFamily="34" charset="0"/>
              </a:rPr>
              <a:t> </a:t>
            </a:r>
            <a:r>
              <a:rPr lang="en-US" sz="6400" dirty="0" err="1">
                <a:ea typeface="Verdana" panose="020B0604030504040204" pitchFamily="34" charset="0"/>
              </a:rPr>
              <a:t>thiết</a:t>
            </a:r>
            <a:r>
              <a:rPr lang="en-US" sz="6400" dirty="0">
                <a:ea typeface="Verdana" panose="020B0604030504040204" pitchFamily="34" charset="0"/>
              </a:rPr>
              <a:t> </a:t>
            </a:r>
            <a:r>
              <a:rPr lang="en-US" sz="6400" dirty="0" err="1">
                <a:ea typeface="Verdana" panose="020B0604030504040204" pitchFamily="34" charset="0"/>
              </a:rPr>
              <a:t>bị</a:t>
            </a:r>
            <a:r>
              <a:rPr lang="en-US" sz="6400" dirty="0">
                <a:ea typeface="Verdana" panose="020B0604030504040204" pitchFamily="34" charset="0"/>
              </a:rPr>
              <a:t> </a:t>
            </a:r>
            <a:r>
              <a:rPr lang="en-US" sz="6400" dirty="0" err="1">
                <a:ea typeface="Verdana" panose="020B0604030504040204" pitchFamily="34" charset="0"/>
              </a:rPr>
              <a:t>khuếch</a:t>
            </a:r>
            <a:r>
              <a:rPr lang="en-US" sz="6400" dirty="0">
                <a:ea typeface="Verdana" panose="020B0604030504040204" pitchFamily="34" charset="0"/>
              </a:rPr>
              <a:t> </a:t>
            </a:r>
            <a:r>
              <a:rPr lang="en-US" sz="6400" dirty="0" err="1">
                <a:ea typeface="Verdana" panose="020B0604030504040204" pitchFamily="34" charset="0"/>
              </a:rPr>
              <a:t>tán</a:t>
            </a:r>
            <a:r>
              <a:rPr lang="en-US" sz="6400" dirty="0">
                <a:ea typeface="Verdana" panose="020B0604030504040204" pitchFamily="34" charset="0"/>
              </a:rPr>
              <a:t>; </a:t>
            </a:r>
            <a:r>
              <a:rPr lang="en-US" sz="6400" dirty="0" err="1">
                <a:ea typeface="Verdana" panose="020B0604030504040204" pitchFamily="34" charset="0"/>
              </a:rPr>
              <a:t>dịch</a:t>
            </a:r>
            <a:r>
              <a:rPr lang="en-US" sz="6400" dirty="0">
                <a:ea typeface="Verdana" panose="020B0604030504040204" pitchFamily="34" charset="0"/>
              </a:rPr>
              <a:t> </a:t>
            </a:r>
            <a:r>
              <a:rPr lang="en-US" sz="6400" dirty="0" err="1">
                <a:ea typeface="Verdana" panose="020B0604030504040204" pitchFamily="34" charset="0"/>
              </a:rPr>
              <a:t>vụ</a:t>
            </a:r>
            <a:r>
              <a:rPr lang="en-US" sz="6400" dirty="0">
                <a:ea typeface="Verdana" panose="020B0604030504040204" pitchFamily="34" charset="0"/>
              </a:rPr>
              <a:t> </a:t>
            </a:r>
            <a:r>
              <a:rPr lang="en-US" sz="6400" dirty="0" err="1">
                <a:ea typeface="Verdana" panose="020B0604030504040204" pitchFamily="34" charset="0"/>
              </a:rPr>
              <a:t>cửa</a:t>
            </a:r>
            <a:r>
              <a:rPr lang="en-US" sz="6400" dirty="0">
                <a:ea typeface="Verdana" panose="020B0604030504040204" pitchFamily="34" charset="0"/>
              </a:rPr>
              <a:t> </a:t>
            </a:r>
            <a:r>
              <a:rPr lang="en-US" sz="6400" dirty="0" err="1">
                <a:ea typeface="Verdana" panose="020B0604030504040204" pitchFamily="34" charset="0"/>
              </a:rPr>
              <a:t>hàng</a:t>
            </a:r>
            <a:r>
              <a:rPr lang="en-US" sz="6400" dirty="0">
                <a:ea typeface="Verdana" panose="020B0604030504040204" pitchFamily="34" charset="0"/>
              </a:rPr>
              <a:t> </a:t>
            </a:r>
            <a:r>
              <a:rPr lang="en-US" sz="6400" dirty="0" err="1">
                <a:ea typeface="Verdana" panose="020B0604030504040204" pitchFamily="34" charset="0"/>
              </a:rPr>
              <a:t>bán</a:t>
            </a:r>
            <a:r>
              <a:rPr lang="en-US" sz="6400" dirty="0">
                <a:ea typeface="Verdana" panose="020B0604030504040204" pitchFamily="34" charset="0"/>
              </a:rPr>
              <a:t> </a:t>
            </a:r>
            <a:r>
              <a:rPr lang="en-US" sz="6400" dirty="0" err="1">
                <a:ea typeface="Verdana" panose="020B0604030504040204" pitchFamily="34" charset="0"/>
              </a:rPr>
              <a:t>lẻ</a:t>
            </a:r>
            <a:r>
              <a:rPr lang="en-US" sz="6400" dirty="0">
                <a:ea typeface="Verdana" panose="020B0604030504040204" pitchFamily="34" charset="0"/>
              </a:rPr>
              <a:t> </a:t>
            </a:r>
            <a:r>
              <a:rPr lang="en-US" sz="6400" dirty="0" err="1">
                <a:ea typeface="Verdana" panose="020B0604030504040204" pitchFamily="34" charset="0"/>
              </a:rPr>
              <a:t>mỹ</a:t>
            </a:r>
            <a:r>
              <a:rPr lang="en-US" sz="6400" dirty="0">
                <a:ea typeface="Verdana" panose="020B0604030504040204" pitchFamily="34" charset="0"/>
              </a:rPr>
              <a:t> </a:t>
            </a:r>
            <a:r>
              <a:rPr lang="en-US" sz="6400" dirty="0" err="1">
                <a:ea typeface="Verdana" panose="020B0604030504040204" pitchFamily="34" charset="0"/>
              </a:rPr>
              <a:t>phẩm</a:t>
            </a:r>
            <a:r>
              <a:rPr lang="en-US" sz="6400" dirty="0">
                <a:ea typeface="Verdana" panose="020B0604030504040204" pitchFamily="34" charset="0"/>
              </a:rPr>
              <a:t>; </a:t>
            </a:r>
            <a:r>
              <a:rPr lang="en-US" sz="6400" dirty="0" err="1">
                <a:ea typeface="Verdana" panose="020B0604030504040204" pitchFamily="34" charset="0"/>
              </a:rPr>
              <a:t>dịch</a:t>
            </a:r>
            <a:r>
              <a:rPr lang="en-US" sz="6400" dirty="0">
                <a:ea typeface="Verdana" panose="020B0604030504040204" pitchFamily="34" charset="0"/>
              </a:rPr>
              <a:t> </a:t>
            </a:r>
            <a:r>
              <a:rPr lang="en-US" sz="6400" dirty="0" err="1">
                <a:ea typeface="Verdana" panose="020B0604030504040204" pitchFamily="34" charset="0"/>
              </a:rPr>
              <a:t>vụ</a:t>
            </a:r>
            <a:r>
              <a:rPr lang="en-US" sz="6400" dirty="0">
                <a:ea typeface="Verdana" panose="020B0604030504040204" pitchFamily="34" charset="0"/>
              </a:rPr>
              <a:t> </a:t>
            </a:r>
            <a:r>
              <a:rPr lang="en-US" sz="6400" dirty="0" err="1">
                <a:ea typeface="Verdana" panose="020B0604030504040204" pitchFamily="34" charset="0"/>
              </a:rPr>
              <a:t>cửa</a:t>
            </a:r>
            <a:r>
              <a:rPr lang="en-US" sz="6400" dirty="0">
                <a:ea typeface="Verdana" panose="020B0604030504040204" pitchFamily="34" charset="0"/>
              </a:rPr>
              <a:t> </a:t>
            </a:r>
            <a:r>
              <a:rPr lang="en-US" sz="6400" dirty="0" err="1">
                <a:ea typeface="Verdana" panose="020B0604030504040204" pitchFamily="34" charset="0"/>
              </a:rPr>
              <a:t>hàng</a:t>
            </a:r>
            <a:r>
              <a:rPr lang="en-US" sz="6400" dirty="0">
                <a:ea typeface="Verdana" panose="020B0604030504040204" pitchFamily="34" charset="0"/>
              </a:rPr>
              <a:t> </a:t>
            </a:r>
            <a:r>
              <a:rPr lang="en-US" sz="6400" dirty="0" err="1">
                <a:ea typeface="Verdana" panose="020B0604030504040204" pitchFamily="34" charset="0"/>
              </a:rPr>
              <a:t>bán</a:t>
            </a:r>
            <a:r>
              <a:rPr lang="en-US" sz="6400" dirty="0">
                <a:ea typeface="Verdana" panose="020B0604030504040204" pitchFamily="34" charset="0"/>
              </a:rPr>
              <a:t> </a:t>
            </a:r>
            <a:r>
              <a:rPr lang="en-US" sz="6400" dirty="0" err="1">
                <a:ea typeface="Verdana" panose="020B0604030504040204" pitchFamily="34" charset="0"/>
              </a:rPr>
              <a:t>lẻ</a:t>
            </a:r>
            <a:r>
              <a:rPr lang="en-US" sz="6400" dirty="0">
                <a:ea typeface="Verdana" panose="020B0604030504040204" pitchFamily="34" charset="0"/>
              </a:rPr>
              <a:t> </a:t>
            </a:r>
            <a:r>
              <a:rPr lang="en-US" sz="6400" dirty="0" err="1">
                <a:ea typeface="Verdana" panose="020B0604030504040204" pitchFamily="34" charset="0"/>
              </a:rPr>
              <a:t>chất</a:t>
            </a:r>
            <a:r>
              <a:rPr lang="en-US" sz="6400" dirty="0">
                <a:ea typeface="Verdana" panose="020B0604030504040204" pitchFamily="34" charset="0"/>
              </a:rPr>
              <a:t> </a:t>
            </a:r>
            <a:r>
              <a:rPr lang="en-US" sz="6400" dirty="0" err="1">
                <a:ea typeface="Verdana" panose="020B0604030504040204" pitchFamily="34" charset="0"/>
              </a:rPr>
              <a:t>tẩy</a:t>
            </a:r>
            <a:r>
              <a:rPr lang="en-US" sz="6400" dirty="0">
                <a:ea typeface="Verdana" panose="020B0604030504040204" pitchFamily="34" charset="0"/>
              </a:rPr>
              <a:t> </a:t>
            </a:r>
            <a:r>
              <a:rPr lang="en-US" sz="6400" dirty="0" err="1">
                <a:ea typeface="Verdana" panose="020B0604030504040204" pitchFamily="34" charset="0"/>
              </a:rPr>
              <a:t>rửa</a:t>
            </a:r>
            <a:r>
              <a:rPr lang="en-US" sz="6400" dirty="0">
                <a:ea typeface="Verdana" panose="020B0604030504040204" pitchFamily="34" charset="0"/>
              </a:rPr>
              <a:t>; </a:t>
            </a:r>
            <a:r>
              <a:rPr lang="en-US" sz="6400" dirty="0" err="1">
                <a:ea typeface="Verdana" panose="020B0604030504040204" pitchFamily="34" charset="0"/>
              </a:rPr>
              <a:t>cửa</a:t>
            </a:r>
            <a:r>
              <a:rPr lang="en-US" sz="6400" dirty="0">
                <a:ea typeface="Verdana" panose="020B0604030504040204" pitchFamily="34" charset="0"/>
              </a:rPr>
              <a:t> </a:t>
            </a:r>
            <a:r>
              <a:rPr lang="en-US" sz="6400" dirty="0" err="1">
                <a:ea typeface="Verdana" panose="020B0604030504040204" pitchFamily="34" charset="0"/>
              </a:rPr>
              <a:t>hàng</a:t>
            </a:r>
            <a:r>
              <a:rPr lang="en-US" sz="6400" dirty="0">
                <a:ea typeface="Verdana" panose="020B0604030504040204" pitchFamily="34" charset="0"/>
              </a:rPr>
              <a:t> </a:t>
            </a:r>
            <a:r>
              <a:rPr lang="en-US" sz="6400" dirty="0" err="1">
                <a:ea typeface="Verdana" panose="020B0604030504040204" pitchFamily="34" charset="0"/>
              </a:rPr>
              <a:t>bán</a:t>
            </a:r>
            <a:r>
              <a:rPr lang="en-US" sz="6400" dirty="0">
                <a:ea typeface="Verdana" panose="020B0604030504040204" pitchFamily="34" charset="0"/>
              </a:rPr>
              <a:t> </a:t>
            </a:r>
            <a:r>
              <a:rPr lang="en-US" sz="6400" dirty="0" err="1">
                <a:ea typeface="Verdana" panose="020B0604030504040204" pitchFamily="34" charset="0"/>
              </a:rPr>
              <a:t>lẻ</a:t>
            </a:r>
            <a:r>
              <a:rPr lang="en-US" sz="6400" dirty="0">
                <a:ea typeface="Verdana" panose="020B0604030504040204" pitchFamily="34" charset="0"/>
              </a:rPr>
              <a:t> </a:t>
            </a:r>
            <a:r>
              <a:rPr lang="en-US" sz="6400" dirty="0" err="1">
                <a:ea typeface="Verdana" panose="020B0604030504040204" pitchFamily="34" charset="0"/>
              </a:rPr>
              <a:t>đồ</a:t>
            </a:r>
            <a:r>
              <a:rPr lang="en-US" sz="6400" dirty="0">
                <a:ea typeface="Verdana" panose="020B0604030504040204" pitchFamily="34" charset="0"/>
              </a:rPr>
              <a:t> </a:t>
            </a:r>
            <a:r>
              <a:rPr lang="en-US" sz="6400" dirty="0" err="1">
                <a:ea typeface="Verdana" panose="020B0604030504040204" pitchFamily="34" charset="0"/>
              </a:rPr>
              <a:t>vệ</a:t>
            </a:r>
            <a:r>
              <a:rPr lang="en-US" sz="6400" dirty="0">
                <a:ea typeface="Verdana" panose="020B0604030504040204" pitchFamily="34" charset="0"/>
              </a:rPr>
              <a:t> </a:t>
            </a:r>
            <a:r>
              <a:rPr lang="en-US" sz="6400" dirty="0" err="1">
                <a:ea typeface="Verdana" panose="020B0604030504040204" pitchFamily="34" charset="0"/>
              </a:rPr>
              <a:t>sinh</a:t>
            </a:r>
            <a:r>
              <a:rPr lang="en-US" sz="6400" dirty="0">
                <a:ea typeface="Verdana" panose="020B0604030504040204" pitchFamily="34" charset="0"/>
              </a:rPr>
              <a:t> </a:t>
            </a:r>
            <a:r>
              <a:rPr lang="en-US" sz="6400" dirty="0" err="1">
                <a:ea typeface="Verdana" panose="020B0604030504040204" pitchFamily="34" charset="0"/>
              </a:rPr>
              <a:t>cá</a:t>
            </a:r>
            <a:r>
              <a:rPr lang="en-US" sz="6400" dirty="0">
                <a:ea typeface="Verdana" panose="020B0604030504040204" pitchFamily="34" charset="0"/>
              </a:rPr>
              <a:t> </a:t>
            </a:r>
            <a:r>
              <a:rPr lang="en-US" sz="6400" dirty="0" err="1">
                <a:ea typeface="Verdana" panose="020B0604030504040204" pitchFamily="34" charset="0"/>
              </a:rPr>
              <a:t>nhân</a:t>
            </a:r>
            <a:r>
              <a:rPr lang="en-US" sz="6400" dirty="0">
                <a:ea typeface="Verdana" panose="020B0604030504040204" pitchFamily="34" charset="0"/>
              </a:rPr>
              <a:t>…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6400" dirty="0">
                <a:ea typeface="Verdana" panose="020B0604030504040204" pitchFamily="34" charset="0"/>
              </a:rPr>
              <a:t>“DUFT” </a:t>
            </a:r>
            <a:r>
              <a:rPr lang="en-US" sz="6400" dirty="0" err="1">
                <a:ea typeface="Verdana" panose="020B0604030504040204" pitchFamily="34" charset="0"/>
              </a:rPr>
              <a:t>theo</a:t>
            </a:r>
            <a:r>
              <a:rPr lang="en-US" sz="6400" dirty="0">
                <a:ea typeface="Verdana" panose="020B0604030504040204" pitchFamily="34" charset="0"/>
              </a:rPr>
              <a:t> </a:t>
            </a:r>
            <a:r>
              <a:rPr lang="en-US" sz="6400" dirty="0" err="1">
                <a:ea typeface="Verdana" panose="020B0604030504040204" pitchFamily="34" charset="0"/>
              </a:rPr>
              <a:t>tiếng</a:t>
            </a:r>
            <a:r>
              <a:rPr lang="en-US" sz="6400" dirty="0">
                <a:ea typeface="Verdana" panose="020B0604030504040204" pitchFamily="34" charset="0"/>
              </a:rPr>
              <a:t> </a:t>
            </a:r>
            <a:r>
              <a:rPr lang="en-US" sz="6400" dirty="0" err="1">
                <a:ea typeface="Verdana" panose="020B0604030504040204" pitchFamily="34" charset="0"/>
              </a:rPr>
              <a:t>Đức</a:t>
            </a:r>
            <a:r>
              <a:rPr lang="en-US" sz="6400" dirty="0">
                <a:ea typeface="Verdana" panose="020B0604030504040204" pitchFamily="34" charset="0"/>
              </a:rPr>
              <a:t> </a:t>
            </a:r>
            <a:r>
              <a:rPr lang="en-US" sz="6400" dirty="0" err="1">
                <a:ea typeface="Verdana" panose="020B0604030504040204" pitchFamily="34" charset="0"/>
              </a:rPr>
              <a:t>và</a:t>
            </a:r>
            <a:r>
              <a:rPr lang="en-US" sz="6400" dirty="0">
                <a:ea typeface="Verdana" panose="020B0604030504040204" pitchFamily="34" charset="0"/>
              </a:rPr>
              <a:t> “DOFT” </a:t>
            </a:r>
            <a:r>
              <a:rPr lang="en-US" sz="6400" dirty="0" err="1">
                <a:ea typeface="Verdana" panose="020B0604030504040204" pitchFamily="34" charset="0"/>
              </a:rPr>
              <a:t>theo</a:t>
            </a:r>
            <a:r>
              <a:rPr lang="en-US" sz="6400" dirty="0">
                <a:ea typeface="Verdana" panose="020B0604030504040204" pitchFamily="34" charset="0"/>
              </a:rPr>
              <a:t> </a:t>
            </a:r>
            <a:r>
              <a:rPr lang="en-US" sz="6400" dirty="0" err="1">
                <a:ea typeface="Verdana" panose="020B0604030504040204" pitchFamily="34" charset="0"/>
              </a:rPr>
              <a:t>tiếng</a:t>
            </a:r>
            <a:r>
              <a:rPr lang="en-US" sz="6400" dirty="0">
                <a:ea typeface="Verdana" panose="020B0604030504040204" pitchFamily="34" charset="0"/>
              </a:rPr>
              <a:t> </a:t>
            </a:r>
            <a:r>
              <a:rPr lang="en-US" sz="6400" dirty="0" err="1">
                <a:ea typeface="Verdana" panose="020B0604030504040204" pitchFamily="34" charset="0"/>
              </a:rPr>
              <a:t>Thụy</a:t>
            </a:r>
            <a:r>
              <a:rPr lang="en-US" sz="6400" dirty="0">
                <a:ea typeface="Verdana" panose="020B0604030504040204" pitchFamily="34" charset="0"/>
              </a:rPr>
              <a:t> </a:t>
            </a:r>
            <a:r>
              <a:rPr lang="en-US" sz="6400" dirty="0" err="1">
                <a:ea typeface="Verdana" panose="020B0604030504040204" pitchFamily="34" charset="0"/>
              </a:rPr>
              <a:t>Điển</a:t>
            </a:r>
            <a:r>
              <a:rPr lang="en-US" sz="6400" dirty="0">
                <a:ea typeface="Verdana" panose="020B0604030504040204" pitchFamily="34" charset="0"/>
              </a:rPr>
              <a:t> có </a:t>
            </a:r>
            <a:r>
              <a:rPr lang="en-US" sz="6400" dirty="0" err="1">
                <a:ea typeface="Verdana" panose="020B0604030504040204" pitchFamily="34" charset="0"/>
              </a:rPr>
              <a:t>nghĩa</a:t>
            </a:r>
            <a:r>
              <a:rPr lang="en-US" sz="6400" dirty="0">
                <a:ea typeface="Verdana" panose="020B0604030504040204" pitchFamily="34" charset="0"/>
              </a:rPr>
              <a:t> </a:t>
            </a:r>
            <a:r>
              <a:rPr lang="en-US" sz="6400" dirty="0" err="1">
                <a:ea typeface="Verdana" panose="020B0604030504040204" pitchFamily="34" charset="0"/>
              </a:rPr>
              <a:t>là</a:t>
            </a:r>
            <a:r>
              <a:rPr lang="en-US" sz="6400" dirty="0">
                <a:ea typeface="Verdana" panose="020B0604030504040204" pitchFamily="34" charset="0"/>
              </a:rPr>
              <a:t> “</a:t>
            </a:r>
            <a:r>
              <a:rPr lang="en-US" sz="6400" dirty="0" err="1">
                <a:ea typeface="Verdana" panose="020B0604030504040204" pitchFamily="34" charset="0"/>
              </a:rPr>
              <a:t>mùi</a:t>
            </a:r>
            <a:r>
              <a:rPr lang="en-US" sz="6400" dirty="0">
                <a:ea typeface="Verdana" panose="020B0604030504040204" pitchFamily="34" charset="0"/>
              </a:rPr>
              <a:t> </a:t>
            </a:r>
            <a:r>
              <a:rPr lang="en-US" sz="6400" dirty="0" err="1">
                <a:ea typeface="Verdana" panose="020B0604030504040204" pitchFamily="34" charset="0"/>
              </a:rPr>
              <a:t>thơm</a:t>
            </a:r>
            <a:r>
              <a:rPr lang="en-US" sz="6400" dirty="0">
                <a:ea typeface="Verdana" panose="020B0604030504040204" pitchFamily="34" charset="0"/>
              </a:rPr>
              <a:t>”, </a:t>
            </a:r>
            <a:r>
              <a:rPr lang="en-US" sz="6400" dirty="0" err="1">
                <a:ea typeface="Verdana" panose="020B0604030504040204" pitchFamily="34" charset="0"/>
              </a:rPr>
              <a:t>mang</a:t>
            </a:r>
            <a:r>
              <a:rPr lang="en-US" sz="6400" dirty="0">
                <a:ea typeface="Verdana" panose="020B0604030504040204" pitchFamily="34" charset="0"/>
              </a:rPr>
              <a:t> </a:t>
            </a:r>
            <a:r>
              <a:rPr lang="en-US" sz="6400" dirty="0" err="1">
                <a:ea typeface="Verdana" panose="020B0604030504040204" pitchFamily="34" charset="0"/>
              </a:rPr>
              <a:t>tính</a:t>
            </a:r>
            <a:r>
              <a:rPr lang="en-US" sz="6400" dirty="0">
                <a:ea typeface="Verdana" panose="020B0604030504040204" pitchFamily="34" charset="0"/>
              </a:rPr>
              <a:t> </a:t>
            </a:r>
            <a:r>
              <a:rPr lang="en-US" sz="6400" dirty="0" err="1">
                <a:ea typeface="Verdana" panose="020B0604030504040204" pitchFamily="34" charset="0"/>
              </a:rPr>
              <a:t>mô</a:t>
            </a:r>
            <a:r>
              <a:rPr lang="en-US" sz="6400" dirty="0">
                <a:ea typeface="Verdana" panose="020B0604030504040204" pitchFamily="34" charset="0"/>
              </a:rPr>
              <a:t> </a:t>
            </a:r>
            <a:r>
              <a:rPr lang="en-US" sz="6400" dirty="0" err="1">
                <a:ea typeface="Verdana" panose="020B0604030504040204" pitchFamily="34" charset="0"/>
              </a:rPr>
              <a:t>tả</a:t>
            </a:r>
            <a:r>
              <a:rPr lang="en-US" sz="6400" dirty="0">
                <a:ea typeface="Verdana" panose="020B0604030504040204" pitchFamily="34" charset="0"/>
              </a:rPr>
              <a:t> </a:t>
            </a:r>
            <a:r>
              <a:rPr lang="en-US" sz="6400" dirty="0" err="1">
                <a:ea typeface="Verdana" panose="020B0604030504040204" pitchFamily="34" charset="0"/>
              </a:rPr>
              <a:t>các</a:t>
            </a:r>
            <a:r>
              <a:rPr lang="en-US" sz="6400" dirty="0">
                <a:ea typeface="Verdana" panose="020B0604030504040204" pitchFamily="34" charset="0"/>
              </a:rPr>
              <a:t> </a:t>
            </a:r>
            <a:r>
              <a:rPr lang="en-US" sz="6400" dirty="0" err="1">
                <a:ea typeface="Verdana" panose="020B0604030504040204" pitchFamily="34" charset="0"/>
              </a:rPr>
              <a:t>dịch</a:t>
            </a:r>
            <a:r>
              <a:rPr lang="en-US" sz="6400" dirty="0">
                <a:ea typeface="Verdana" panose="020B0604030504040204" pitchFamily="34" charset="0"/>
              </a:rPr>
              <a:t> </a:t>
            </a:r>
            <a:r>
              <a:rPr lang="en-US" sz="6400" dirty="0" err="1">
                <a:ea typeface="Verdana" panose="020B0604030504040204" pitchFamily="34" charset="0"/>
              </a:rPr>
              <a:t>vụ</a:t>
            </a:r>
            <a:r>
              <a:rPr lang="en-US" sz="6400" dirty="0">
                <a:ea typeface="Verdana" panose="020B0604030504040204" pitchFamily="34" charset="0"/>
              </a:rPr>
              <a:t> </a:t>
            </a:r>
            <a:r>
              <a:rPr lang="en-US" sz="6400" dirty="0" err="1">
                <a:ea typeface="Verdana" panose="020B0604030504040204" pitchFamily="34" charset="0"/>
              </a:rPr>
              <a:t>theo</a:t>
            </a:r>
            <a:r>
              <a:rPr lang="en-US" sz="6400" dirty="0">
                <a:ea typeface="Verdana" panose="020B0604030504040204" pitchFamily="34" charset="0"/>
              </a:rPr>
              <a:t> </a:t>
            </a:r>
            <a:r>
              <a:rPr lang="en-US" sz="6400" dirty="0" err="1">
                <a:ea typeface="Verdana" panose="020B0604030504040204" pitchFamily="34" charset="0"/>
              </a:rPr>
              <a:t>đơn</a:t>
            </a:r>
            <a:r>
              <a:rPr lang="en-US" sz="6400" dirty="0">
                <a:ea typeface="Verdana" panose="020B0604030504040204" pitchFamily="34" charset="0"/>
              </a:rPr>
              <a:t> </a:t>
            </a:r>
            <a:r>
              <a:rPr lang="en-US" sz="6400" dirty="0" err="1">
                <a:ea typeface="Verdana" panose="020B0604030504040204" pitchFamily="34" charset="0"/>
              </a:rPr>
              <a:t>đăng</a:t>
            </a:r>
            <a:r>
              <a:rPr lang="en-US" sz="6400" dirty="0">
                <a:ea typeface="Verdana" panose="020B0604030504040204" pitchFamily="34" charset="0"/>
              </a:rPr>
              <a:t> </a:t>
            </a:r>
            <a:r>
              <a:rPr lang="en-US" sz="6400" dirty="0" err="1">
                <a:ea typeface="Verdana" panose="020B0604030504040204" pitchFamily="34" charset="0"/>
              </a:rPr>
              <a:t>ký</a:t>
            </a:r>
            <a:r>
              <a:rPr lang="en-US" sz="6400" dirty="0">
                <a:ea typeface="Verdana" panose="020B0604030504040204" pitchFamily="34" charset="0"/>
              </a:rPr>
              <a:t>.</a:t>
            </a:r>
          </a:p>
          <a:p>
            <a:pPr marL="0" indent="0">
              <a:spcBef>
                <a:spcPts val="1200"/>
              </a:spcBef>
              <a:buNone/>
            </a:pPr>
            <a:endParaRPr lang="en-US" sz="6400" b="1" dirty="0">
              <a:ea typeface="Verdana" panose="020B0604030504040204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6400" b="1" dirty="0">
                <a:ea typeface="Verdana" panose="020B0604030504040204" pitchFamily="34" charset="0"/>
              </a:rPr>
              <a:t>EUTMR:</a:t>
            </a:r>
            <a:endParaRPr lang="en-US" sz="6400" dirty="0">
              <a:ea typeface="Verdana" panose="020B0604030504040204" pitchFamily="34" charset="0"/>
            </a:endParaRPr>
          </a:p>
          <a:p>
            <a:pPr marL="400050" indent="-400050">
              <a:spcBef>
                <a:spcPts val="1200"/>
              </a:spcBef>
              <a:buAutoNum type="arabicParenBoth"/>
            </a:pPr>
            <a:r>
              <a:rPr lang="en-US" sz="6400" i="1" dirty="0" err="1">
                <a:ea typeface="Verdana" panose="020B0604030504040204" pitchFamily="34" charset="0"/>
              </a:rPr>
              <a:t>Việc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đánh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giá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phải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dựa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trên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hiểu</a:t>
            </a:r>
            <a:r>
              <a:rPr lang="en-US" sz="64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64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biết</a:t>
            </a:r>
            <a:r>
              <a:rPr lang="en-US" sz="64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64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thông</a:t>
            </a:r>
            <a:r>
              <a:rPr lang="en-US" sz="64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64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thường</a:t>
            </a:r>
            <a:r>
              <a:rPr lang="en-US" sz="6400" b="1" i="1" u="sng" dirty="0"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của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công</a:t>
            </a:r>
            <a:r>
              <a:rPr lang="en-US" sz="64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64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chúng</a:t>
            </a:r>
            <a:r>
              <a:rPr lang="en-US" sz="64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có </a:t>
            </a:r>
            <a:r>
              <a:rPr lang="en-US" sz="64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liên</a:t>
            </a:r>
            <a:r>
              <a:rPr lang="en-US" sz="64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64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quan</a:t>
            </a:r>
            <a:r>
              <a:rPr lang="en-US" sz="6400" i="1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về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từ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ngữ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đang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được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xem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xét</a:t>
            </a:r>
            <a:r>
              <a:rPr lang="en-US" sz="6400" i="1" dirty="0">
                <a:ea typeface="Verdana" panose="020B0604030504040204" pitchFamily="34" charset="0"/>
              </a:rPr>
              <a:t>….…</a:t>
            </a:r>
            <a:r>
              <a:rPr lang="en-US" sz="6400" i="1" dirty="0" err="1">
                <a:ea typeface="Verdana" panose="020B0604030504040204" pitchFamily="34" charset="0"/>
              </a:rPr>
              <a:t>tham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khảo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các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định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nghĩa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trong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các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từ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điển</a:t>
            </a:r>
            <a:r>
              <a:rPr lang="en-US" sz="6400" i="1" dirty="0">
                <a:ea typeface="Verdana" panose="020B0604030504040204" pitchFamily="34" charset="0"/>
              </a:rPr>
              <a:t>, </a:t>
            </a:r>
            <a:r>
              <a:rPr lang="en-US" sz="6400" i="1" dirty="0" err="1">
                <a:ea typeface="Verdana" panose="020B0604030504040204" pitchFamily="34" charset="0"/>
              </a:rPr>
              <a:t>trên</a:t>
            </a:r>
            <a:r>
              <a:rPr lang="en-US" sz="6400" i="1" dirty="0">
                <a:ea typeface="Verdana" panose="020B0604030504040204" pitchFamily="34" charset="0"/>
              </a:rPr>
              <a:t> internet …</a:t>
            </a:r>
            <a:r>
              <a:rPr lang="en-US" sz="6400" i="1" dirty="0" err="1">
                <a:ea typeface="Verdana" panose="020B0604030504040204" pitchFamily="34" charset="0"/>
              </a:rPr>
              <a:t>xác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định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ý </a:t>
            </a:r>
            <a:r>
              <a:rPr lang="en-US" sz="64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nghĩa</a:t>
            </a:r>
            <a:r>
              <a:rPr lang="en-US" sz="64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64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thông</a:t>
            </a:r>
            <a:r>
              <a:rPr lang="en-US" sz="64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64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dụng</a:t>
            </a:r>
            <a:r>
              <a:rPr lang="en-US" sz="64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64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và</a:t>
            </a:r>
            <a:r>
              <a:rPr lang="en-US" sz="64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64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rõ</a:t>
            </a:r>
            <a:r>
              <a:rPr lang="en-US" sz="64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64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ràng</a:t>
            </a:r>
            <a:r>
              <a:rPr lang="en-US" sz="6400" b="1" i="1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6400" i="1" dirty="0">
                <a:ea typeface="Verdana" panose="020B0604030504040204" pitchFamily="34" charset="0"/>
              </a:rPr>
              <a:t>[</a:t>
            </a:r>
            <a:r>
              <a:rPr lang="en-US" sz="6400" i="1" dirty="0" err="1">
                <a:ea typeface="Verdana" panose="020B0604030504040204" pitchFamily="34" charset="0"/>
              </a:rPr>
              <a:t>của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từ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ngữ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đang</a:t>
            </a:r>
            <a:r>
              <a:rPr lang="en-US" sz="6400" i="1" dirty="0">
                <a:ea typeface="Verdana" panose="020B0604030504040204" pitchFamily="34" charset="0"/>
              </a:rPr>
              <a:t> đ</a:t>
            </a:r>
            <a:r>
              <a:rPr lang="vi-VN" sz="6400" i="1" dirty="0">
                <a:ea typeface="Verdana" panose="020B0604030504040204" pitchFamily="34" charset="0"/>
              </a:rPr>
              <a:t>ư</a:t>
            </a:r>
            <a:r>
              <a:rPr lang="en-US" sz="6400" i="1" dirty="0" err="1">
                <a:ea typeface="Verdana" panose="020B0604030504040204" pitchFamily="34" charset="0"/>
              </a:rPr>
              <a:t>ợc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xem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xét</a:t>
            </a:r>
            <a:r>
              <a:rPr lang="en-US" sz="6400" i="1" dirty="0">
                <a:ea typeface="Verdana" panose="020B0604030504040204" pitchFamily="34" charset="0"/>
              </a:rPr>
              <a:t>], </a:t>
            </a:r>
            <a:r>
              <a:rPr lang="en-US" sz="6400" dirty="0">
                <a:ea typeface="Verdana" panose="020B0604030504040204" pitchFamily="34" charset="0"/>
              </a:rPr>
              <a:t>…</a:t>
            </a:r>
            <a:r>
              <a:rPr lang="en-US" sz="6400" i="1" dirty="0">
                <a:ea typeface="Verdana" panose="020B0604030504040204" pitchFamily="34" charset="0"/>
              </a:rPr>
              <a:t> có </a:t>
            </a:r>
            <a:r>
              <a:rPr lang="en-US" sz="6400" i="1" dirty="0" err="1">
                <a:ea typeface="Verdana" panose="020B0604030504040204" pitchFamily="34" charset="0"/>
              </a:rPr>
              <a:t>thể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được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sử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dụng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trong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thực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tế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kinh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doanh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liên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quan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tới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hàng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hóa</a:t>
            </a:r>
            <a:r>
              <a:rPr lang="en-US" sz="6400" i="1" dirty="0">
                <a:ea typeface="Verdana" panose="020B0604030504040204" pitchFamily="34" charset="0"/>
              </a:rPr>
              <a:t>, </a:t>
            </a:r>
            <a:r>
              <a:rPr lang="en-US" sz="6400" i="1" dirty="0" err="1">
                <a:ea typeface="Verdana" panose="020B0604030504040204" pitchFamily="34" charset="0"/>
              </a:rPr>
              <a:t>dịch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vụ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xin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đăng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ký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theo</a:t>
            </a:r>
            <a:r>
              <a:rPr lang="en-US" sz="64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64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cách</a:t>
            </a:r>
            <a:r>
              <a:rPr lang="en-US" sz="64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64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thức</a:t>
            </a:r>
            <a:r>
              <a:rPr lang="en-US" sz="64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64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mà</a:t>
            </a:r>
            <a:r>
              <a:rPr lang="en-US" sz="6400" i="1" dirty="0">
                <a:solidFill>
                  <a:srgbClr val="3399FF"/>
                </a:solidFill>
                <a:ea typeface="Verdana" panose="020B0604030504040204" pitchFamily="34" charset="0"/>
              </a:rPr>
              <a:t>, </a:t>
            </a:r>
            <a:r>
              <a:rPr lang="en-US" sz="64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chắc</a:t>
            </a:r>
            <a:r>
              <a:rPr lang="en-US" sz="64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64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chắn</a:t>
            </a:r>
            <a:r>
              <a:rPr lang="en-US" sz="64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64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sẽ</a:t>
            </a:r>
            <a:r>
              <a:rPr lang="en-US" sz="64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64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được</a:t>
            </a:r>
            <a:r>
              <a:rPr lang="en-US" sz="64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64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nhìn</a:t>
            </a:r>
            <a:r>
              <a:rPr lang="en-US" sz="64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64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nhận</a:t>
            </a:r>
            <a:r>
              <a:rPr lang="en-US" sz="64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64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bởi</a:t>
            </a:r>
            <a:r>
              <a:rPr lang="en-US" sz="64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64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công</a:t>
            </a:r>
            <a:r>
              <a:rPr lang="en-US" sz="64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64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chúng</a:t>
            </a:r>
            <a:r>
              <a:rPr lang="en-US" sz="64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có </a:t>
            </a:r>
            <a:r>
              <a:rPr lang="en-US" sz="64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liên</a:t>
            </a:r>
            <a:r>
              <a:rPr lang="en-US" sz="64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64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quan</a:t>
            </a:r>
            <a:r>
              <a:rPr lang="en-US" sz="6400" b="1" i="1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là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mô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tả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tính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chất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của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hàng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hóa</a:t>
            </a:r>
            <a:r>
              <a:rPr lang="en-US" sz="6400" i="1" dirty="0">
                <a:ea typeface="Verdana" panose="020B0604030504040204" pitchFamily="34" charset="0"/>
              </a:rPr>
              <a:t>, </a:t>
            </a:r>
            <a:r>
              <a:rPr lang="en-US" sz="6400" i="1" dirty="0" err="1">
                <a:ea typeface="Verdana" panose="020B0604030504040204" pitchFamily="34" charset="0"/>
              </a:rPr>
              <a:t>dịch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vụ</a:t>
            </a:r>
            <a:endParaRPr lang="en-US" sz="6400" dirty="0">
              <a:ea typeface="Verdana" panose="020B0604030504040204" pitchFamily="34" charset="0"/>
            </a:endParaRPr>
          </a:p>
          <a:p>
            <a:pPr marL="400050" indent="-400050">
              <a:spcBef>
                <a:spcPts val="1200"/>
              </a:spcBef>
              <a:buAutoNum type="arabicParenBoth"/>
            </a:pPr>
            <a:r>
              <a:rPr lang="en-US" sz="6400" i="1" dirty="0" err="1">
                <a:ea typeface="Verdana" panose="020B0604030504040204" pitchFamily="34" charset="0"/>
              </a:rPr>
              <a:t>ngôn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ngữ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không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phải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là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ngôn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ngữ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chính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thức</a:t>
            </a:r>
            <a:r>
              <a:rPr lang="en-US" sz="6400" i="1" dirty="0">
                <a:ea typeface="Verdana" panose="020B0604030504040204" pitchFamily="34" charset="0"/>
              </a:rPr>
              <a:t>..</a:t>
            </a:r>
            <a:r>
              <a:rPr lang="en-US" sz="6400" i="1" dirty="0" err="1">
                <a:ea typeface="Verdana" panose="020B0604030504040204" pitchFamily="34" charset="0"/>
              </a:rPr>
              <a:t>phải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được</a:t>
            </a:r>
            <a:r>
              <a:rPr lang="en-US" sz="64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64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hiểu</a:t>
            </a:r>
            <a:r>
              <a:rPr lang="en-US" sz="64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1 </a:t>
            </a:r>
            <a:r>
              <a:rPr lang="en-US" sz="64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cách</a:t>
            </a:r>
            <a:r>
              <a:rPr lang="en-US" sz="64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64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dễ</a:t>
            </a:r>
            <a:r>
              <a:rPr lang="en-US" sz="64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64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dàng</a:t>
            </a:r>
            <a:r>
              <a:rPr lang="en-US" sz="64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6400" i="1" dirty="0" err="1">
                <a:ea typeface="Verdana" panose="020B0604030504040204" pitchFamily="34" charset="0"/>
              </a:rPr>
              <a:t>bởi</a:t>
            </a:r>
            <a:r>
              <a:rPr lang="en-US" sz="6400" i="1" dirty="0">
                <a:ea typeface="Verdana" panose="020B0604030504040204" pitchFamily="34" charset="0"/>
              </a:rPr>
              <a:t> </a:t>
            </a:r>
            <a:r>
              <a:rPr lang="en-US" sz="64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một</a:t>
            </a:r>
            <a:r>
              <a:rPr lang="en-US" sz="64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64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bộ</a:t>
            </a:r>
            <a:r>
              <a:rPr lang="en-US" sz="64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64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phận</a:t>
            </a:r>
            <a:r>
              <a:rPr lang="en-US" sz="64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64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đáng</a:t>
            </a:r>
            <a:r>
              <a:rPr lang="en-US" sz="64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64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kể</a:t>
            </a:r>
            <a:r>
              <a:rPr lang="en-US" sz="64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64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công</a:t>
            </a:r>
            <a:r>
              <a:rPr lang="en-US" sz="64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64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chúng</a:t>
            </a:r>
            <a:r>
              <a:rPr lang="en-US" sz="64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có </a:t>
            </a:r>
            <a:r>
              <a:rPr lang="en-US" sz="64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liên</a:t>
            </a:r>
            <a:r>
              <a:rPr lang="en-US" sz="64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64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quan</a:t>
            </a:r>
            <a:r>
              <a:rPr lang="en-US" sz="64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….[</a:t>
            </a:r>
            <a:r>
              <a:rPr lang="en-US" sz="64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ngoại</a:t>
            </a:r>
            <a:r>
              <a:rPr lang="en-US" sz="64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 </a:t>
            </a:r>
            <a:r>
              <a:rPr lang="en-US" sz="6400" b="1" i="1" u="sng" dirty="0" err="1">
                <a:solidFill>
                  <a:srgbClr val="3399FF"/>
                </a:solidFill>
                <a:ea typeface="Verdana" panose="020B0604030504040204" pitchFamily="34" charset="0"/>
              </a:rPr>
              <a:t>lệ</a:t>
            </a:r>
            <a:r>
              <a:rPr lang="en-US" sz="6400" b="1" i="1" u="sng" dirty="0">
                <a:solidFill>
                  <a:srgbClr val="3399FF"/>
                </a:solidFill>
                <a:ea typeface="Verdana" panose="020B0604030504040204" pitchFamily="34" charset="0"/>
              </a:rPr>
              <a:t>: PIZZA, SUSHI)</a:t>
            </a:r>
          </a:p>
        </p:txBody>
      </p:sp>
    </p:spTree>
    <p:extLst>
      <p:ext uri="{BB962C8B-B14F-4D97-AF65-F5344CB8AC3E}">
        <p14:creationId xmlns:p14="http://schemas.microsoft.com/office/powerpoint/2010/main" val="3668280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763"/>
            <a:ext cx="8229600" cy="792162"/>
          </a:xfrm>
        </p:spPr>
        <p:txBody>
          <a:bodyPr>
            <a:noAutofit/>
          </a:bodyPr>
          <a:lstStyle/>
          <a:p>
            <a:r>
              <a:rPr lang="en-US" sz="2800" b="1" u="sng" dirty="0" err="1">
                <a:solidFill>
                  <a:srgbClr val="0099FF"/>
                </a:solidFill>
                <a:ea typeface="Verdana" panose="020B0604030504040204" pitchFamily="34" charset="0"/>
              </a:rPr>
              <a:t>Vấn</a:t>
            </a:r>
            <a:r>
              <a:rPr lang="en-US" sz="2800" b="1" u="sng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u="sng" dirty="0" err="1">
                <a:solidFill>
                  <a:srgbClr val="0099FF"/>
                </a:solidFill>
                <a:ea typeface="Verdana" panose="020B0604030504040204" pitchFamily="34" charset="0"/>
              </a:rPr>
              <a:t>đề</a:t>
            </a:r>
            <a:r>
              <a:rPr lang="en-US" sz="2800" b="1" u="sng" dirty="0">
                <a:solidFill>
                  <a:srgbClr val="0099FF"/>
                </a:solidFill>
                <a:ea typeface="Verdana" panose="020B0604030504040204" pitchFamily="34" charset="0"/>
              </a:rPr>
              <a:t> 3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	</a:t>
            </a:r>
            <a:b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</a:b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Tổng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thể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nhãn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hiệu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có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khả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năng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phân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biệt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b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</a:b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nh</a:t>
            </a:r>
            <a:r>
              <a:rPr lang="vi-VN" sz="2800" b="1" dirty="0">
                <a:solidFill>
                  <a:srgbClr val="0099FF"/>
                </a:solidFill>
                <a:ea typeface="Verdana" panose="020B0604030504040204" pitchFamily="34" charset="0"/>
              </a:rPr>
              <a:t>ư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ng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vẫn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bị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từ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chối</a:t>
            </a:r>
            <a:endParaRPr lang="en-US" sz="2800" b="1" dirty="0">
              <a:solidFill>
                <a:srgbClr val="0099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6" name="Picture 2" descr="Image result for The 1 card">
            <a:extLst>
              <a:ext uri="{FF2B5EF4-FFF2-40B4-BE49-F238E27FC236}">
                <a16:creationId xmlns:a16="http://schemas.microsoft.com/office/drawing/2014/main" id="{E3684EFF-AE75-42E7-B304-AD48AF6AB17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09800"/>
            <a:ext cx="191452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he 1 card">
            <a:extLst>
              <a:ext uri="{FF2B5EF4-FFF2-40B4-BE49-F238E27FC236}">
                <a16:creationId xmlns:a16="http://schemas.microsoft.com/office/drawing/2014/main" id="{78EBF274-943E-495D-BF50-C4CC8560AF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981200"/>
            <a:ext cx="2594582" cy="366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A5CB772-FA9E-4A1F-BCEB-83A7C0D4CBED}"/>
              </a:ext>
            </a:extLst>
          </p:cNvPr>
          <p:cNvSpPr/>
          <p:nvPr/>
        </p:nvSpPr>
        <p:spPr>
          <a:xfrm>
            <a:off x="533400" y="4200435"/>
            <a:ext cx="430641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/>
              <a:t>Đơn</a:t>
            </a:r>
            <a:r>
              <a:rPr lang="en-US" sz="1600" dirty="0"/>
              <a:t> </a:t>
            </a:r>
            <a:r>
              <a:rPr lang="en-US" sz="1600" dirty="0" err="1"/>
              <a:t>số</a:t>
            </a:r>
            <a:r>
              <a:rPr lang="en-US" sz="1600" dirty="0"/>
              <a:t>: 4-2013-27283</a:t>
            </a:r>
          </a:p>
          <a:p>
            <a:r>
              <a:rPr lang="en-US" sz="1600" dirty="0" err="1"/>
              <a:t>Nhóm</a:t>
            </a:r>
            <a:r>
              <a:rPr lang="en-US" sz="1600" dirty="0"/>
              <a:t> 09: </a:t>
            </a:r>
            <a:r>
              <a:rPr lang="vi-VN" sz="1600" dirty="0"/>
              <a:t>Thẻ từ được mã hoá; thẻ thông minh (thẻ tích hợp); thẻ điện tử</a:t>
            </a:r>
            <a:endParaRPr lang="en-US" sz="1600" dirty="0"/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E34409-0211-46AA-8CDF-1D8B4EB237B9}"/>
              </a:ext>
            </a:extLst>
          </p:cNvPr>
          <p:cNvSpPr/>
          <p:nvPr/>
        </p:nvSpPr>
        <p:spPr>
          <a:xfrm>
            <a:off x="614779" y="5760542"/>
            <a:ext cx="791962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/>
              <a:t>Cần</a:t>
            </a:r>
            <a:r>
              <a:rPr lang="en-US" sz="2000" dirty="0"/>
              <a:t> </a:t>
            </a:r>
            <a:r>
              <a:rPr lang="en-US" sz="2000" dirty="0" err="1"/>
              <a:t>xem</a:t>
            </a:r>
            <a:r>
              <a:rPr lang="en-US" sz="2000" dirty="0"/>
              <a:t> </a:t>
            </a:r>
            <a:r>
              <a:rPr lang="en-US" sz="2000" dirty="0" err="1"/>
              <a:t>xét</a:t>
            </a:r>
            <a:r>
              <a:rPr lang="en-US" sz="2000" dirty="0"/>
              <a:t> </a:t>
            </a:r>
            <a:r>
              <a:rPr lang="en-US" sz="2000" dirty="0" err="1"/>
              <a:t>nhãn</a:t>
            </a:r>
            <a:r>
              <a:rPr lang="en-US" sz="2000" dirty="0"/>
              <a:t> </a:t>
            </a:r>
            <a:r>
              <a:rPr lang="en-US" sz="2000" dirty="0" err="1"/>
              <a:t>hiệu</a:t>
            </a:r>
            <a:r>
              <a:rPr lang="en-US" sz="2000" dirty="0"/>
              <a:t> </a:t>
            </a:r>
            <a:r>
              <a:rPr lang="en-US" sz="2000" dirty="0" err="1"/>
              <a:t>trong</a:t>
            </a:r>
            <a:r>
              <a:rPr lang="en-US" sz="2000" dirty="0"/>
              <a:t> 1 </a:t>
            </a:r>
            <a:r>
              <a:rPr lang="en-US" sz="2000" dirty="0" err="1"/>
              <a:t>tổng</a:t>
            </a:r>
            <a:r>
              <a:rPr lang="en-US" sz="2000" dirty="0"/>
              <a:t> </a:t>
            </a:r>
            <a:r>
              <a:rPr lang="en-US" sz="2000" dirty="0" err="1"/>
              <a:t>thể</a:t>
            </a:r>
            <a:r>
              <a:rPr lang="en-US" sz="2000" dirty="0"/>
              <a:t>. </a:t>
            </a:r>
            <a:r>
              <a:rPr lang="en-US" sz="2000" dirty="0" err="1"/>
              <a:t>Các</a:t>
            </a:r>
            <a:r>
              <a:rPr lang="en-US" sz="2000" dirty="0"/>
              <a:t> </a:t>
            </a:r>
            <a:r>
              <a:rPr lang="en-US" sz="2000" dirty="0" err="1"/>
              <a:t>yếu</a:t>
            </a:r>
            <a:r>
              <a:rPr lang="en-US" sz="2000" dirty="0"/>
              <a:t> </a:t>
            </a:r>
            <a:r>
              <a:rPr lang="en-US" sz="2000" dirty="0" err="1"/>
              <a:t>tố</a:t>
            </a:r>
            <a:r>
              <a:rPr lang="en-US" sz="2000" dirty="0"/>
              <a:t> </a:t>
            </a:r>
            <a:r>
              <a:rPr lang="en-US" sz="2000" dirty="0" err="1"/>
              <a:t>riêng</a:t>
            </a:r>
            <a:r>
              <a:rPr lang="en-US" sz="2000" dirty="0"/>
              <a:t> </a:t>
            </a:r>
            <a:r>
              <a:rPr lang="en-US" sz="2000" dirty="0" err="1"/>
              <a:t>biệt</a:t>
            </a:r>
            <a:r>
              <a:rPr lang="en-US" sz="2000" dirty="0"/>
              <a:t> </a:t>
            </a:r>
            <a:r>
              <a:rPr lang="en-US" sz="2000" dirty="0" err="1"/>
              <a:t>mang</a:t>
            </a:r>
            <a:r>
              <a:rPr lang="en-US" sz="2000" dirty="0"/>
              <a:t> </a:t>
            </a:r>
            <a:r>
              <a:rPr lang="en-US" sz="2000" dirty="0" err="1"/>
              <a:t>tính</a:t>
            </a:r>
            <a:r>
              <a:rPr lang="en-US" sz="2000" dirty="0"/>
              <a:t> </a:t>
            </a:r>
            <a:r>
              <a:rPr lang="en-US" sz="2000" dirty="0" err="1"/>
              <a:t>mô</a:t>
            </a:r>
            <a:r>
              <a:rPr lang="en-US" sz="2000" dirty="0"/>
              <a:t> </a:t>
            </a:r>
            <a:r>
              <a:rPr lang="en-US" sz="2000" dirty="0" err="1"/>
              <a:t>tả</a:t>
            </a:r>
            <a:r>
              <a:rPr lang="en-US" sz="2000" dirty="0"/>
              <a:t> </a:t>
            </a:r>
            <a:r>
              <a:rPr lang="en-US" sz="2000" dirty="0" err="1"/>
              <a:t>kết</a:t>
            </a:r>
            <a:r>
              <a:rPr lang="en-US" sz="2000" dirty="0"/>
              <a:t> </a:t>
            </a:r>
            <a:r>
              <a:rPr lang="en-US" sz="2000" dirty="0" err="1"/>
              <a:t>hợp</a:t>
            </a:r>
            <a:r>
              <a:rPr lang="en-US" sz="2000" dirty="0"/>
              <a:t> </a:t>
            </a:r>
            <a:r>
              <a:rPr lang="en-US" sz="2000" dirty="0" err="1"/>
              <a:t>lại</a:t>
            </a:r>
            <a:r>
              <a:rPr lang="en-US" sz="2000" dirty="0"/>
              <a:t> </a:t>
            </a:r>
            <a:r>
              <a:rPr lang="en-US" sz="2000" dirty="0" err="1"/>
              <a:t>thành</a:t>
            </a:r>
            <a:r>
              <a:rPr lang="en-US" sz="2000" dirty="0"/>
              <a:t> 1 </a:t>
            </a:r>
            <a:r>
              <a:rPr lang="en-US" sz="2000" dirty="0" err="1"/>
              <a:t>tổng</a:t>
            </a:r>
            <a:r>
              <a:rPr lang="en-US" sz="2000" dirty="0"/>
              <a:t> </a:t>
            </a:r>
            <a:r>
              <a:rPr lang="en-US" sz="2000" dirty="0" err="1"/>
              <a:t>thể</a:t>
            </a:r>
            <a:r>
              <a:rPr lang="en-US" sz="2000" dirty="0"/>
              <a:t> </a:t>
            </a:r>
            <a:r>
              <a:rPr lang="en-US" sz="2000" dirty="0" err="1"/>
              <a:t>độc</a:t>
            </a:r>
            <a:r>
              <a:rPr lang="en-US" sz="2000" dirty="0"/>
              <a:t> </a:t>
            </a:r>
            <a:r>
              <a:rPr lang="en-US" sz="2000" dirty="0" err="1"/>
              <a:t>đáo</a:t>
            </a:r>
            <a:r>
              <a:rPr lang="en-US" sz="2000" dirty="0"/>
              <a:t> </a:t>
            </a:r>
            <a:r>
              <a:rPr lang="en-US" sz="2000" dirty="0" err="1"/>
              <a:t>vẫn</a:t>
            </a:r>
            <a:r>
              <a:rPr lang="en-US" sz="2000" dirty="0"/>
              <a:t> </a:t>
            </a:r>
            <a:r>
              <a:rPr lang="en-US" sz="2000" dirty="0" err="1"/>
              <a:t>xem</a:t>
            </a:r>
            <a:r>
              <a:rPr lang="en-US" sz="2000" dirty="0"/>
              <a:t> </a:t>
            </a:r>
            <a:r>
              <a:rPr lang="en-US" sz="2000" dirty="0" err="1"/>
              <a:t>xét</a:t>
            </a:r>
            <a:r>
              <a:rPr lang="en-US" sz="2000" dirty="0"/>
              <a:t> </a:t>
            </a:r>
            <a:r>
              <a:rPr lang="en-US" sz="2000" dirty="0" err="1"/>
              <a:t>bảo</a:t>
            </a:r>
            <a:r>
              <a:rPr lang="en-US" sz="2000" dirty="0"/>
              <a:t> </a:t>
            </a:r>
            <a:r>
              <a:rPr lang="en-US" sz="2000" dirty="0" err="1"/>
              <a:t>hộ</a:t>
            </a:r>
            <a:r>
              <a:rPr lang="en-US" sz="2000" dirty="0"/>
              <a:t>, có </a:t>
            </a:r>
            <a:r>
              <a:rPr lang="en-US" sz="2000" dirty="0" err="1"/>
              <a:t>thể</a:t>
            </a:r>
            <a:r>
              <a:rPr lang="en-US" sz="2000" dirty="0"/>
              <a:t> </a:t>
            </a:r>
            <a:r>
              <a:rPr lang="en-US" sz="2000" dirty="0" err="1"/>
              <a:t>xem</a:t>
            </a:r>
            <a:r>
              <a:rPr lang="en-US" sz="2000" dirty="0"/>
              <a:t> </a:t>
            </a:r>
            <a:r>
              <a:rPr lang="en-US" sz="2000" dirty="0" err="1"/>
              <a:t>xét</a:t>
            </a:r>
            <a:r>
              <a:rPr lang="en-US" sz="2000" dirty="0"/>
              <a:t> </a:t>
            </a:r>
            <a:r>
              <a:rPr lang="en-US" sz="2000" dirty="0" err="1"/>
              <a:t>loại</a:t>
            </a:r>
            <a:r>
              <a:rPr lang="en-US" sz="2000" dirty="0"/>
              <a:t> </a:t>
            </a:r>
            <a:r>
              <a:rPr lang="en-US" sz="2000" dirty="0" err="1"/>
              <a:t>trừ</a:t>
            </a:r>
            <a:r>
              <a:rPr lang="en-US" sz="2000" dirty="0"/>
              <a:t> </a:t>
            </a:r>
            <a:r>
              <a:rPr lang="en-US" sz="2000" dirty="0" err="1"/>
              <a:t>những</a:t>
            </a:r>
            <a:r>
              <a:rPr lang="en-US" sz="2000" dirty="0"/>
              <a:t> </a:t>
            </a:r>
            <a:r>
              <a:rPr lang="en-US" sz="2000" dirty="0" err="1"/>
              <a:t>yếu</a:t>
            </a:r>
            <a:r>
              <a:rPr lang="en-US" sz="2000" dirty="0"/>
              <a:t> </a:t>
            </a:r>
            <a:r>
              <a:rPr lang="en-US" sz="2000" dirty="0" err="1"/>
              <a:t>tố</a:t>
            </a:r>
            <a:r>
              <a:rPr lang="en-US" sz="2000" dirty="0"/>
              <a:t> </a:t>
            </a:r>
            <a:r>
              <a:rPr lang="en-US" sz="2000" dirty="0" err="1"/>
              <a:t>mô</a:t>
            </a:r>
            <a:r>
              <a:rPr lang="en-US" sz="2000" dirty="0"/>
              <a:t> </a:t>
            </a:r>
            <a:r>
              <a:rPr lang="en-US" sz="2000" dirty="0" err="1"/>
              <a:t>tả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86358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6919"/>
            <a:ext cx="8229600" cy="792162"/>
          </a:xfrm>
        </p:spPr>
        <p:txBody>
          <a:bodyPr>
            <a:noAutofit/>
          </a:bodyPr>
          <a:lstStyle/>
          <a:p>
            <a:r>
              <a:rPr lang="en-US" sz="2800" b="1" u="sng" dirty="0" err="1">
                <a:solidFill>
                  <a:srgbClr val="0099FF"/>
                </a:solidFill>
                <a:ea typeface="Verdana" panose="020B0604030504040204" pitchFamily="34" charset="0"/>
              </a:rPr>
              <a:t>Vấn</a:t>
            </a:r>
            <a:r>
              <a:rPr lang="en-US" sz="2800" b="1" u="sng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u="sng" dirty="0" err="1">
                <a:solidFill>
                  <a:srgbClr val="0099FF"/>
                </a:solidFill>
                <a:ea typeface="Verdana" panose="020B0604030504040204" pitchFamily="34" charset="0"/>
              </a:rPr>
              <a:t>đề</a:t>
            </a:r>
            <a:r>
              <a:rPr lang="en-US" sz="2800" b="1" u="sng" dirty="0">
                <a:solidFill>
                  <a:srgbClr val="0099FF"/>
                </a:solidFill>
                <a:ea typeface="Verdana" panose="020B0604030504040204" pitchFamily="34" charset="0"/>
              </a:rPr>
              <a:t> 4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	</a:t>
            </a:r>
            <a:b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</a:b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Bằng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chứng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chứng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minh </a:t>
            </a:r>
            <a:b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</a:b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khả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năng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phân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biệt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tự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thân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của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nhãn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hiệu</a:t>
            </a:r>
            <a:endParaRPr lang="en-US" sz="2800" b="1" dirty="0">
              <a:solidFill>
                <a:srgbClr val="0099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20B5F-ECA8-4CFA-8090-A45611383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915" y="2057400"/>
            <a:ext cx="8229600" cy="4525963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Cần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xét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đến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các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bằng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chứng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nhãn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hiệu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đã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đ</a:t>
            </a:r>
            <a:r>
              <a:rPr lang="vi-VN" sz="1800" dirty="0">
                <a:latin typeface="Verdana" panose="020B0604030504040204" pitchFamily="34" charset="0"/>
                <a:ea typeface="Verdana" panose="020B0604030504040204" pitchFamily="34" charset="0"/>
              </a:rPr>
              <a:t>ư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ợc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sử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dụng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đăng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ký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rộng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rãi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nhằm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chứng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minh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khả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năng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phân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biệt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tự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thân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của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nhãn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hiệu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hiệu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(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phân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biệt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với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tr</a:t>
            </a:r>
            <a:r>
              <a:rPr lang="vi-VN" sz="1800" dirty="0">
                <a:latin typeface="Verdana" panose="020B0604030504040204" pitchFamily="34" charset="0"/>
                <a:ea typeface="Verdana" panose="020B0604030504040204" pitchFamily="34" charset="0"/>
              </a:rPr>
              <a:t>ư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ờng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hợp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chứng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minh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nhãn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hiệu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đạt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đ</a:t>
            </a:r>
            <a:r>
              <a:rPr lang="vi-VN" sz="1800" dirty="0">
                <a:latin typeface="Verdana" panose="020B0604030504040204" pitchFamily="34" charset="0"/>
                <a:ea typeface="Verdana" panose="020B0604030504040204" pitchFamily="34" charset="0"/>
              </a:rPr>
              <a:t>ư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ợc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khả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năng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phân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biệt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qua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sử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dụng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):</a:t>
            </a:r>
          </a:p>
          <a:p>
            <a:pPr lvl="1">
              <a:spcBef>
                <a:spcPts val="1200"/>
              </a:spcBef>
            </a:pP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Dấu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hiệu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đã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được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sử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dụng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cho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các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sản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phẩm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dịch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vụ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có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liên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quan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1800" b="1" u="sng" dirty="0" err="1">
                <a:solidFill>
                  <a:srgbClr val="3399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trên</a:t>
            </a:r>
            <a:r>
              <a:rPr lang="en-US" sz="1800" b="1" u="sng" dirty="0">
                <a:solidFill>
                  <a:srgbClr val="3399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b="1" u="sng" dirty="0" err="1">
                <a:solidFill>
                  <a:srgbClr val="3399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thực</a:t>
            </a:r>
            <a:r>
              <a:rPr lang="en-US" sz="1800" b="1" u="sng" dirty="0">
                <a:solidFill>
                  <a:srgbClr val="3399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b="1" u="sng" dirty="0" err="1">
                <a:solidFill>
                  <a:srgbClr val="3399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tế</a:t>
            </a:r>
            <a:r>
              <a:rPr lang="en-US" sz="1800" b="1" u="sng" dirty="0">
                <a:solidFill>
                  <a:srgbClr val="3399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1800" b="1" u="sng" dirty="0" err="1">
                <a:solidFill>
                  <a:srgbClr val="3399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đã</a:t>
            </a:r>
            <a:r>
              <a:rPr lang="en-US" sz="1800" b="1" u="sng" dirty="0">
                <a:solidFill>
                  <a:srgbClr val="3399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b="1" u="sng" dirty="0" err="1">
                <a:solidFill>
                  <a:srgbClr val="3399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thực</a:t>
            </a:r>
            <a:r>
              <a:rPr lang="en-US" sz="1800" b="1" u="sng" dirty="0">
                <a:solidFill>
                  <a:srgbClr val="3399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b="1" u="sng" dirty="0" err="1">
                <a:solidFill>
                  <a:srgbClr val="3399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hiện</a:t>
            </a:r>
            <a:r>
              <a:rPr lang="en-US" sz="1800" b="1" u="sng" dirty="0">
                <a:solidFill>
                  <a:srgbClr val="3399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b="1" u="sng" dirty="0" err="1">
                <a:solidFill>
                  <a:srgbClr val="3399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được</a:t>
            </a:r>
            <a:r>
              <a:rPr lang="en-US" sz="1800" b="1" u="sng" dirty="0">
                <a:solidFill>
                  <a:srgbClr val="3399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b="1" u="sng" dirty="0" err="1">
                <a:solidFill>
                  <a:srgbClr val="3399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chức</a:t>
            </a:r>
            <a:r>
              <a:rPr lang="en-US" sz="1800" b="1" u="sng" dirty="0">
                <a:solidFill>
                  <a:srgbClr val="3399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b="1" u="sng" dirty="0" err="1">
                <a:solidFill>
                  <a:srgbClr val="3399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năng</a:t>
            </a:r>
            <a:r>
              <a:rPr lang="en-US" sz="1800" b="1" u="sng" dirty="0">
                <a:solidFill>
                  <a:srgbClr val="3399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b="1" u="sng" dirty="0" err="1">
                <a:solidFill>
                  <a:srgbClr val="3399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của</a:t>
            </a:r>
            <a:r>
              <a:rPr lang="en-US" sz="1800" b="1" u="sng" dirty="0">
                <a:solidFill>
                  <a:srgbClr val="3399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b="1" u="sng" dirty="0" err="1">
                <a:solidFill>
                  <a:srgbClr val="3399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nhãn</a:t>
            </a:r>
            <a:r>
              <a:rPr lang="en-US" sz="1800" b="1" u="sng" dirty="0">
                <a:solidFill>
                  <a:srgbClr val="3399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b="1" u="sng" dirty="0" err="1">
                <a:solidFill>
                  <a:srgbClr val="3399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hiệu</a:t>
            </a:r>
            <a:endParaRPr lang="en-US" sz="1800" b="1" u="sng" dirty="0">
              <a:solidFill>
                <a:srgbClr val="3399F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>
              <a:spcBef>
                <a:spcPts val="1200"/>
              </a:spcBef>
            </a:pP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Việc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b="1" u="sng" dirty="0" err="1">
                <a:solidFill>
                  <a:srgbClr val="3399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nhãn</a:t>
            </a:r>
            <a:r>
              <a:rPr lang="en-US" sz="1800" b="1" u="sng" dirty="0">
                <a:solidFill>
                  <a:srgbClr val="3399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b="1" u="sng" dirty="0" err="1">
                <a:solidFill>
                  <a:srgbClr val="3399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hiệu</a:t>
            </a:r>
            <a:r>
              <a:rPr lang="en-US" sz="1800" b="1" u="sng" dirty="0">
                <a:solidFill>
                  <a:srgbClr val="3399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đ</a:t>
            </a:r>
            <a:r>
              <a:rPr lang="vi-VN" sz="1800" b="1" u="sng" dirty="0">
                <a:solidFill>
                  <a:srgbClr val="3399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ư</a:t>
            </a:r>
            <a:r>
              <a:rPr lang="en-US" sz="1800" b="1" u="sng" dirty="0" err="1">
                <a:solidFill>
                  <a:srgbClr val="3399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ợc</a:t>
            </a:r>
            <a:r>
              <a:rPr lang="en-US" sz="1800" b="1" u="sng" dirty="0">
                <a:solidFill>
                  <a:srgbClr val="3399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b="1" u="sng" dirty="0" err="1">
                <a:solidFill>
                  <a:srgbClr val="3399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chấp</a:t>
            </a:r>
            <a:r>
              <a:rPr lang="en-US" sz="1800" b="1" u="sng" dirty="0">
                <a:solidFill>
                  <a:srgbClr val="3399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b="1" u="sng" dirty="0" err="1">
                <a:solidFill>
                  <a:srgbClr val="3399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nhận</a:t>
            </a:r>
            <a:r>
              <a:rPr lang="en-US" sz="1800" b="1" u="sng" dirty="0">
                <a:solidFill>
                  <a:srgbClr val="3399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b="1" u="sng" dirty="0" err="1">
                <a:solidFill>
                  <a:srgbClr val="3399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bảo</a:t>
            </a:r>
            <a:r>
              <a:rPr lang="en-US" sz="1800" b="1" u="sng" dirty="0">
                <a:solidFill>
                  <a:srgbClr val="3399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b="1" u="sng" dirty="0" err="1">
                <a:solidFill>
                  <a:srgbClr val="3399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hộ</a:t>
            </a:r>
            <a:r>
              <a:rPr lang="en-US" sz="1800" b="1" u="sng" dirty="0">
                <a:solidFill>
                  <a:srgbClr val="3399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ở </a:t>
            </a:r>
            <a:r>
              <a:rPr lang="en-US" sz="1800" b="1" u="sng" dirty="0" err="1">
                <a:solidFill>
                  <a:srgbClr val="3399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nhiều</a:t>
            </a:r>
            <a:r>
              <a:rPr lang="en-US" sz="1800" b="1" u="sng" dirty="0">
                <a:solidFill>
                  <a:srgbClr val="3399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n</a:t>
            </a:r>
            <a:r>
              <a:rPr lang="vi-VN" sz="1800" b="1" u="sng" dirty="0">
                <a:solidFill>
                  <a:srgbClr val="3399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ư</a:t>
            </a:r>
            <a:r>
              <a:rPr lang="en-US" sz="1800" b="1" u="sng" dirty="0" err="1">
                <a:solidFill>
                  <a:srgbClr val="3399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ớc</a:t>
            </a:r>
            <a:r>
              <a:rPr lang="en-US" sz="1800" b="1" u="sng" dirty="0">
                <a:solidFill>
                  <a:srgbClr val="3399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(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trong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đó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có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cả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những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nước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mà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ngôn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ngữ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tư</a:t>
            </a:r>
            <a:r>
              <a:rPr lang="vi-VN" sz="1800" dirty="0">
                <a:latin typeface="Verdana" panose="020B0604030504040204" pitchFamily="34" charset="0"/>
                <a:ea typeface="Verdana" panose="020B0604030504040204" pitchFamily="34" charset="0"/>
              </a:rPr>
              <a:t>ơ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ng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ứng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là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thông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dụng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) 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chứng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 minh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nhãn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hiệu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 có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khả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năng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phân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biệt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tự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thân</a:t>
            </a:r>
            <a:endParaRPr lang="en-U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Chứng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minh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nhãn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hiệu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đã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đạt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được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khả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năng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phân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biệt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qua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sử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dụng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Mức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độ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bằng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chứng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thấp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h</a:t>
            </a:r>
            <a:r>
              <a:rPr lang="vi-VN" sz="1800" dirty="0">
                <a:latin typeface="Verdana" panose="020B0604030504040204" pitchFamily="34" charset="0"/>
                <a:ea typeface="Verdana" panose="020B0604030504040204" pitchFamily="34" charset="0"/>
              </a:rPr>
              <a:t>ơ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n so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với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chứng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minh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nhãn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hiệu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nổi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tiếng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899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03B54CF-CE6C-4426-B6D9-39772D89BBE0}"/>
              </a:ext>
            </a:extLst>
          </p:cNvPr>
          <p:cNvSpPr txBox="1"/>
          <p:nvPr/>
        </p:nvSpPr>
        <p:spPr>
          <a:xfrm>
            <a:off x="723900" y="2133600"/>
            <a:ext cx="79629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V-STEEL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Đ</a:t>
            </a:r>
            <a:r>
              <a:rPr kumimoji="0" lang="vi-V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+mn-cs"/>
              </a:rPr>
              <a:t>ơ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n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số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4-2015-18215,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ngày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10/07/2015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Verdana" panose="020B060403050404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Nhóm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12: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Lốp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xe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;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miếng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vá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bằng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cao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su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Verdana" panose="020B060403050404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343150" algn="l"/>
              </a:tabLst>
              <a:defRPr/>
            </a:pPr>
            <a:r>
              <a:rPr kumimoji="0" lang="en-US" sz="1800" b="1" i="0" u="sng" strike="noStrike" kern="1200" cap="none" spc="0" normalizeH="0" baseline="0" noProof="0" dirty="0" err="1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Không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1" i="0" u="sng" strike="noStrike" kern="1200" cap="none" spc="0" normalizeH="0" baseline="0" noProof="0" dirty="0" err="1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nên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1" i="0" u="sng" strike="noStrike" kern="1200" cap="none" spc="0" normalizeH="0" baseline="0" noProof="0" dirty="0" err="1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suy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1" i="0" u="sng" strike="noStrike" kern="1200" cap="none" spc="0" normalizeH="0" baseline="0" noProof="0" dirty="0" err="1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luận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1" i="0" u="sng" strike="noStrike" kern="1200" cap="none" spc="0" normalizeH="0" baseline="0" noProof="0" dirty="0" err="1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ngay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rằng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nhãn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hiệu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đ</a:t>
            </a:r>
            <a:r>
              <a:rPr kumimoji="0" lang="vi-V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+mn-cs"/>
              </a:rPr>
              <a:t>ư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ợc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sử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dụng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với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mục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đích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thông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tin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sai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lệch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lừa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dối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về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tính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chất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công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dụng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và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các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đặc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tính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khác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của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sản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phẩm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Nhãn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hiệu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phải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được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xem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xét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bảo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hộ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1" i="0" u="sng" strike="noStrike" kern="1200" cap="none" spc="0" normalizeH="0" baseline="0" noProof="0" dirty="0" err="1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nếu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1" i="0" u="sng" strike="noStrike" kern="1200" cap="none" spc="0" normalizeH="0" baseline="0" noProof="0" dirty="0" err="1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tồn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1" i="0" u="sng" strike="noStrike" kern="1200" cap="none" spc="0" normalizeH="0" baseline="0" noProof="0" dirty="0" err="1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tại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1" i="0" u="sng" strike="noStrike" kern="1200" cap="none" spc="0" normalizeH="0" baseline="0" noProof="0" dirty="0" err="1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khả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1" i="0" u="sng" strike="noStrike" kern="1200" cap="none" spc="0" normalizeH="0" baseline="0" noProof="0" dirty="0" err="1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năng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1" i="0" u="sng" strike="noStrike" kern="1200" cap="none" spc="0" normalizeH="0" baseline="0" noProof="0" dirty="0" err="1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được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1" i="0" u="sng" strike="noStrike" kern="1200" cap="none" spc="0" normalizeH="0" baseline="0" noProof="0" dirty="0" err="1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sử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1" i="0" u="sng" strike="noStrike" kern="1200" cap="none" spc="0" normalizeH="0" baseline="0" noProof="0" dirty="0" err="1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dụng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1" i="0" u="sng" strike="noStrike" kern="1200" cap="none" spc="0" normalizeH="0" baseline="0" noProof="0" dirty="0" err="1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theo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1" i="0" u="sng" strike="noStrike" kern="1200" cap="none" spc="0" normalizeH="0" baseline="0" noProof="0" dirty="0" err="1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cách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1" i="0" u="sng" strike="noStrike" kern="1200" cap="none" spc="0" normalizeH="0" baseline="0" noProof="0" dirty="0" err="1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thức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1" i="0" u="sng" strike="noStrike" kern="1200" cap="none" spc="0" normalizeH="0" baseline="0" noProof="0" dirty="0" err="1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không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1" i="0" u="sng" strike="noStrike" kern="1200" cap="none" spc="0" normalizeH="0" baseline="0" noProof="0" dirty="0" err="1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mang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1" i="0" u="sng" strike="noStrike" kern="1200" cap="none" spc="0" normalizeH="0" baseline="0" noProof="0" dirty="0" err="1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tính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1" i="0" u="sng" strike="noStrike" kern="1200" cap="none" spc="0" normalizeH="0" baseline="0" noProof="0" dirty="0" err="1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lừa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1" i="0" u="sng" strike="noStrike" kern="1200" cap="none" spc="0" normalizeH="0" baseline="0" noProof="0" dirty="0" err="1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dối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liên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quan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tới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các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sản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phẩm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và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dịch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vụ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xin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đăng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ký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343150" algn="l"/>
              </a:tabLst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Verdana" panose="020B060403050404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343150" algn="l"/>
              </a:tabLst>
              <a:defRPr/>
            </a:pPr>
            <a:r>
              <a:rPr kumimoji="0" lang="en-US" sz="1800" b="1" i="0" u="sng" strike="noStrike" kern="1200" cap="none" spc="0" normalizeH="0" baseline="0" noProof="0" dirty="0" err="1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Người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1" i="0" u="sng" strike="noStrike" kern="1200" cap="none" spc="0" normalizeH="0" baseline="0" noProof="0" dirty="0" err="1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tiêu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1" i="0" u="sng" strike="noStrike" kern="1200" cap="none" spc="0" normalizeH="0" baseline="0" noProof="0" dirty="0" err="1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dùng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1" i="0" u="sng" strike="noStrike" kern="1200" cap="none" spc="0" normalizeH="0" baseline="0" noProof="0" dirty="0" err="1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thông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1" i="0" u="sng" strike="noStrike" kern="1200" cap="none" spc="0" normalizeH="0" baseline="0" noProof="0" dirty="0" err="1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thường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1" i="0" u="sng" strike="noStrike" kern="1200" cap="none" spc="0" normalizeH="0" baseline="0" noProof="0" dirty="0" err="1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sẽ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1" i="0" u="sng" strike="noStrike" kern="1200" cap="none" spc="0" normalizeH="0" baseline="0" noProof="0" dirty="0" err="1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chú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ý, </a:t>
            </a:r>
            <a:r>
              <a:rPr kumimoji="0" lang="en-US" sz="1800" b="1" i="0" u="sng" strike="noStrike" kern="1200" cap="none" spc="0" normalizeH="0" baseline="0" noProof="0" dirty="0" err="1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thận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1" i="0" u="sng" strike="noStrike" kern="1200" cap="none" spc="0" normalizeH="0" baseline="0" noProof="0" dirty="0" err="1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trọng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1" i="0" u="sng" strike="noStrike" kern="1200" cap="none" spc="0" normalizeH="0" baseline="0" noProof="0" dirty="0" err="1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và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1" i="0" u="sng" strike="noStrike" kern="1200" cap="none" spc="0" normalizeH="0" baseline="0" noProof="0" dirty="0" err="1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không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1" i="0" u="sng" strike="noStrike" kern="1200" cap="none" spc="0" normalizeH="0" baseline="0" noProof="0" dirty="0" err="1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dễ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1" i="0" u="sng" strike="noStrike" kern="1200" cap="none" spc="0" normalizeH="0" baseline="0" noProof="0" dirty="0" err="1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dàng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1" i="0" u="sng" strike="noStrike" kern="1200" cap="none" spc="0" normalizeH="0" baseline="0" noProof="0" dirty="0" err="1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để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1" i="0" u="sng" strike="noStrike" kern="1200" cap="none" spc="0" normalizeH="0" baseline="0" noProof="0" dirty="0" err="1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bị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1" i="0" u="sng" strike="noStrike" kern="1200" cap="none" spc="0" normalizeH="0" baseline="0" noProof="0" dirty="0" err="1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lừa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1" i="0" u="sng" strike="noStrike" kern="1200" cap="none" spc="0" normalizeH="0" baseline="0" noProof="0" dirty="0" err="1">
                <a:ln>
                  <a:noFill/>
                </a:ln>
                <a:solidFill>
                  <a:srgbClr val="33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dối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Một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dấu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hiệu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nên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bị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từ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chối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vì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mang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tính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chất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lừa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dối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chỉ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khi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rõ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ràng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nó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mâu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thuẫn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với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những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đặc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tính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của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hàng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hóa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và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dịch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vụ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(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tính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chất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chất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lượng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công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dụng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…),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và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vì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vậy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1" i="0" u="sng" strike="noStrike" kern="1200" cap="none" spc="0" normalizeH="0" baseline="0" noProof="0" dirty="0" err="1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tồn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1" i="0" u="sng" strike="noStrike" kern="1200" cap="none" spc="0" normalizeH="0" baseline="0" noProof="0" dirty="0" err="1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tại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1" i="0" u="sng" strike="noStrike" kern="1200" cap="none" spc="0" normalizeH="0" baseline="0" noProof="0" dirty="0" err="1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nguy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1" i="0" u="sng" strike="noStrike" kern="1200" cap="none" spc="0" normalizeH="0" baseline="0" noProof="0" dirty="0" err="1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cơ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1" i="0" u="sng" strike="noStrike" kern="1200" cap="none" spc="0" normalizeH="0" baseline="0" noProof="0" dirty="0" err="1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cao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1" i="0" u="sng" strike="noStrike" kern="1200" cap="none" spc="0" normalizeH="0" baseline="0" noProof="0" dirty="0" err="1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là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1" i="0" u="sng" strike="noStrike" kern="1200" cap="none" spc="0" normalizeH="0" baseline="0" noProof="0" dirty="0" err="1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người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1" i="0" u="sng" strike="noStrike" kern="1200" cap="none" spc="0" normalizeH="0" baseline="0" noProof="0" dirty="0" err="1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tiêu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1" i="0" u="sng" strike="noStrike" kern="1200" cap="none" spc="0" normalizeH="0" baseline="0" noProof="0" dirty="0" err="1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dùng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1" i="0" u="sng" strike="noStrike" kern="1200" cap="none" spc="0" normalizeH="0" baseline="0" noProof="0" dirty="0" err="1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sẽ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1" i="0" u="sng" strike="noStrike" kern="1200" cap="none" spc="0" normalizeH="0" baseline="0" noProof="0" dirty="0" err="1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bị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1" i="0" u="sng" strike="noStrike" kern="1200" cap="none" spc="0" normalizeH="0" baseline="0" noProof="0" dirty="0" err="1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nhầm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1800" b="1" i="0" u="sng" strike="noStrike" kern="1200" cap="none" spc="0" normalizeH="0" baseline="0" noProof="0" dirty="0" err="1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lẫn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anose="020B0604030504040204" pitchFamily="34" charset="0"/>
                <a:cs typeface="+mn-cs"/>
              </a:rPr>
              <a:t>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B1FB8A5-CD52-43E3-AA81-1C03FF253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746919"/>
            <a:ext cx="7505700" cy="792162"/>
          </a:xfrm>
        </p:spPr>
        <p:txBody>
          <a:bodyPr>
            <a:noAutofit/>
          </a:bodyPr>
          <a:lstStyle/>
          <a:p>
            <a:r>
              <a:rPr lang="en-US" sz="2800" b="1" u="sng" dirty="0" err="1">
                <a:solidFill>
                  <a:srgbClr val="0099FF"/>
                </a:solidFill>
                <a:ea typeface="Verdana" panose="020B0604030504040204" pitchFamily="34" charset="0"/>
              </a:rPr>
              <a:t>Vấn</a:t>
            </a:r>
            <a:r>
              <a:rPr lang="en-US" sz="2800" b="1" u="sng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u="sng" dirty="0" err="1">
                <a:solidFill>
                  <a:srgbClr val="0099FF"/>
                </a:solidFill>
                <a:ea typeface="Verdana" panose="020B0604030504040204" pitchFamily="34" charset="0"/>
              </a:rPr>
              <a:t>đề</a:t>
            </a:r>
            <a:r>
              <a:rPr lang="en-US" sz="2800" b="1" u="sng" dirty="0">
                <a:solidFill>
                  <a:srgbClr val="0099FF"/>
                </a:solidFill>
                <a:ea typeface="Verdana" panose="020B0604030504040204" pitchFamily="34" charset="0"/>
              </a:rPr>
              <a:t> 5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	</a:t>
            </a:r>
            <a:b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</a:b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Nhãn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hiệu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bị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từ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chối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dù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không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có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khả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năng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gây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nhầm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lẫn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/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sai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lệch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về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hàng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hóa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,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dịch</a:t>
            </a:r>
            <a:r>
              <a:rPr lang="en-US" sz="28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2800" b="1" dirty="0" err="1">
                <a:solidFill>
                  <a:srgbClr val="0099FF"/>
                </a:solidFill>
                <a:ea typeface="Verdana" panose="020B0604030504040204" pitchFamily="34" charset="0"/>
              </a:rPr>
              <a:t>vụ</a:t>
            </a:r>
            <a:endParaRPr lang="en-US" sz="2800" b="1" dirty="0">
              <a:solidFill>
                <a:srgbClr val="0099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868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03B54CF-CE6C-4426-B6D9-39772D89BBE0}"/>
              </a:ext>
            </a:extLst>
          </p:cNvPr>
          <p:cNvSpPr txBox="1"/>
          <p:nvPr/>
        </p:nvSpPr>
        <p:spPr>
          <a:xfrm>
            <a:off x="609600" y="1561578"/>
            <a:ext cx="82296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err="1">
                <a:ea typeface="Verdana" panose="020B0604030504040204" pitchFamily="34" charset="0"/>
              </a:rPr>
              <a:t>Trường</a:t>
            </a:r>
            <a:r>
              <a:rPr lang="en-US" sz="2000" b="1" u="sng" dirty="0">
                <a:ea typeface="Verdana" panose="020B0604030504040204" pitchFamily="34" charset="0"/>
              </a:rPr>
              <a:t> </a:t>
            </a:r>
            <a:r>
              <a:rPr lang="en-US" sz="2000" b="1" u="sng" dirty="0" err="1">
                <a:ea typeface="Verdana" panose="020B0604030504040204" pitchFamily="34" charset="0"/>
              </a:rPr>
              <a:t>hợp</a:t>
            </a:r>
            <a:r>
              <a:rPr lang="en-US" sz="2000" b="1" u="sng" dirty="0">
                <a:ea typeface="Verdana" panose="020B0604030504040204" pitchFamily="34" charset="0"/>
              </a:rPr>
              <a:t> 1</a:t>
            </a:r>
            <a:r>
              <a:rPr lang="en-US" sz="2000" dirty="0">
                <a:ea typeface="Verdana" panose="020B0604030504040204" pitchFamily="34" charset="0"/>
              </a:rPr>
              <a:t>: Ng</a:t>
            </a:r>
            <a:r>
              <a:rPr lang="vi-VN" sz="2000" dirty="0">
                <a:ea typeface="Verdana" panose="020B0604030504040204" pitchFamily="34" charset="0"/>
              </a:rPr>
              <a:t>ư</a:t>
            </a:r>
            <a:r>
              <a:rPr lang="en-US" sz="2000" dirty="0" err="1">
                <a:ea typeface="Verdana" panose="020B0604030504040204" pitchFamily="34" charset="0"/>
              </a:rPr>
              <a:t>ời</a:t>
            </a:r>
            <a:r>
              <a:rPr lang="en-US" sz="2000" dirty="0">
                <a:ea typeface="Verdana" panose="020B0604030504040204" pitchFamily="34" charset="0"/>
              </a:rPr>
              <a:t> </a:t>
            </a:r>
            <a:r>
              <a:rPr lang="en-US" sz="2000" dirty="0" err="1">
                <a:ea typeface="Verdana" panose="020B0604030504040204" pitchFamily="34" charset="0"/>
              </a:rPr>
              <a:t>tiêu</a:t>
            </a:r>
            <a:r>
              <a:rPr lang="en-US" sz="2000" dirty="0">
                <a:ea typeface="Verdana" panose="020B0604030504040204" pitchFamily="34" charset="0"/>
              </a:rPr>
              <a:t> </a:t>
            </a:r>
            <a:r>
              <a:rPr lang="en-US" sz="2000" dirty="0" err="1">
                <a:ea typeface="Verdana" panose="020B0604030504040204" pitchFamily="34" charset="0"/>
              </a:rPr>
              <a:t>dùng</a:t>
            </a:r>
            <a:r>
              <a:rPr lang="en-US" sz="2000" dirty="0">
                <a:ea typeface="Verdana" panose="020B0604030504040204" pitchFamily="34" charset="0"/>
              </a:rPr>
              <a:t> </a:t>
            </a:r>
            <a:r>
              <a:rPr lang="en-US" sz="2000" dirty="0" err="1">
                <a:ea typeface="Verdana" panose="020B0604030504040204" pitchFamily="34" charset="0"/>
              </a:rPr>
              <a:t>không</a:t>
            </a:r>
            <a:r>
              <a:rPr lang="en-US" sz="2000" dirty="0">
                <a:ea typeface="Verdana" panose="020B0604030504040204" pitchFamily="34" charset="0"/>
              </a:rPr>
              <a:t> </a:t>
            </a:r>
            <a:r>
              <a:rPr lang="en-US" sz="2000" dirty="0" err="1">
                <a:ea typeface="Verdana" panose="020B0604030504040204" pitchFamily="34" charset="0"/>
              </a:rPr>
              <a:t>hề</a:t>
            </a:r>
            <a:r>
              <a:rPr lang="en-US" sz="2000" dirty="0">
                <a:ea typeface="Verdana" panose="020B0604030504040204" pitchFamily="34" charset="0"/>
              </a:rPr>
              <a:t> </a:t>
            </a:r>
            <a:r>
              <a:rPr lang="en-US" sz="2000" dirty="0" err="1">
                <a:ea typeface="Verdana" panose="020B0604030504040204" pitchFamily="34" charset="0"/>
              </a:rPr>
              <a:t>biết</a:t>
            </a:r>
            <a:r>
              <a:rPr lang="en-US" sz="2000" dirty="0">
                <a:ea typeface="Verdana" panose="020B0604030504040204" pitchFamily="34" charset="0"/>
              </a:rPr>
              <a:t> có 1 </a:t>
            </a:r>
            <a:r>
              <a:rPr lang="en-US" sz="2000" dirty="0" err="1">
                <a:ea typeface="Verdana" panose="020B0604030504040204" pitchFamily="34" charset="0"/>
              </a:rPr>
              <a:t>địa</a:t>
            </a:r>
            <a:r>
              <a:rPr lang="en-US" sz="2000" dirty="0">
                <a:ea typeface="Verdana" panose="020B0604030504040204" pitchFamily="34" charset="0"/>
              </a:rPr>
              <a:t> </a:t>
            </a:r>
            <a:r>
              <a:rPr lang="en-US" sz="2000" dirty="0" err="1">
                <a:ea typeface="Verdana" panose="020B0604030504040204" pitchFamily="34" charset="0"/>
              </a:rPr>
              <a:t>danh</a:t>
            </a:r>
            <a:r>
              <a:rPr lang="en-US" sz="2000" dirty="0">
                <a:ea typeface="Verdana" panose="020B0604030504040204" pitchFamily="34" charset="0"/>
              </a:rPr>
              <a:t> </a:t>
            </a:r>
            <a:r>
              <a:rPr lang="en-US" sz="2000" dirty="0" err="1">
                <a:ea typeface="Verdana" panose="020B0604030504040204" pitchFamily="34" charset="0"/>
              </a:rPr>
              <a:t>tên</a:t>
            </a:r>
            <a:r>
              <a:rPr lang="en-US" sz="2000" dirty="0">
                <a:ea typeface="Verdana" panose="020B0604030504040204" pitchFamily="34" charset="0"/>
              </a:rPr>
              <a:t> </a:t>
            </a:r>
            <a:r>
              <a:rPr lang="en-US" sz="2000" dirty="0" err="1">
                <a:ea typeface="Verdana" panose="020B0604030504040204" pitchFamily="34" charset="0"/>
              </a:rPr>
              <a:t>nh</a:t>
            </a:r>
            <a:r>
              <a:rPr lang="vi-VN" sz="2000" dirty="0">
                <a:ea typeface="Verdana" panose="020B0604030504040204" pitchFamily="34" charset="0"/>
              </a:rPr>
              <a:t>ư</a:t>
            </a:r>
            <a:r>
              <a:rPr lang="en-US" sz="2000" dirty="0">
                <a:ea typeface="Verdana" panose="020B0604030504040204" pitchFamily="34" charset="0"/>
              </a:rPr>
              <a:t> </a:t>
            </a:r>
            <a:r>
              <a:rPr lang="en-US" sz="2000" dirty="0" err="1">
                <a:ea typeface="Verdana" panose="020B0604030504040204" pitchFamily="34" charset="0"/>
              </a:rPr>
              <a:t>vậy</a:t>
            </a:r>
            <a:r>
              <a:rPr lang="en-US" sz="2000" dirty="0">
                <a:ea typeface="Verdana" panose="020B0604030504040204" pitchFamily="34" charset="0"/>
              </a:rPr>
              <a:t>:</a:t>
            </a:r>
          </a:p>
          <a:p>
            <a:endParaRPr lang="en-US" sz="800" dirty="0">
              <a:ea typeface="Verdana" panose="020B0604030504040204" pitchFamily="34" charset="0"/>
            </a:endParaRPr>
          </a:p>
          <a:p>
            <a:r>
              <a:rPr lang="en-US" sz="2000" b="1" dirty="0">
                <a:ea typeface="Verdana" panose="020B0604030504040204" pitchFamily="34" charset="0"/>
              </a:rPr>
              <a:t>LUZON</a:t>
            </a:r>
            <a:r>
              <a:rPr lang="en-US" sz="2000" dirty="0">
                <a:ea typeface="Verdana" panose="020B0604030504040204" pitchFamily="34" charset="0"/>
              </a:rPr>
              <a:t> - </a:t>
            </a:r>
            <a:r>
              <a:rPr lang="en-US" sz="2000" dirty="0" err="1">
                <a:ea typeface="Verdana" panose="020B0604030504040204" pitchFamily="34" charset="0"/>
              </a:rPr>
              <a:t>Đơn</a:t>
            </a:r>
            <a:r>
              <a:rPr lang="en-US" sz="2000" dirty="0">
                <a:ea typeface="Verdana" panose="020B0604030504040204" pitchFamily="34" charset="0"/>
              </a:rPr>
              <a:t> </a:t>
            </a:r>
            <a:r>
              <a:rPr lang="en-US" sz="2000" dirty="0" err="1">
                <a:ea typeface="Verdana" panose="020B0604030504040204" pitchFamily="34" charset="0"/>
              </a:rPr>
              <a:t>số</a:t>
            </a:r>
            <a:r>
              <a:rPr lang="en-US" sz="2000" dirty="0">
                <a:ea typeface="Verdana" panose="020B0604030504040204" pitchFamily="34" charset="0"/>
              </a:rPr>
              <a:t> 4-2014-30938, </a:t>
            </a:r>
            <a:r>
              <a:rPr lang="en-US" sz="2000" dirty="0" err="1">
                <a:ea typeface="Verdana" panose="020B0604030504040204" pitchFamily="34" charset="0"/>
              </a:rPr>
              <a:t>ngày</a:t>
            </a:r>
            <a:r>
              <a:rPr lang="en-US" sz="2000" dirty="0">
                <a:ea typeface="Verdana" panose="020B0604030504040204" pitchFamily="34" charset="0"/>
              </a:rPr>
              <a:t> 12/12/2014 </a:t>
            </a:r>
            <a:r>
              <a:rPr lang="en-US" sz="2000" dirty="0" err="1">
                <a:ea typeface="Verdana" panose="020B0604030504040204" pitchFamily="34" charset="0"/>
              </a:rPr>
              <a:t>cho</a:t>
            </a:r>
            <a:r>
              <a:rPr lang="en-US" sz="2000" dirty="0">
                <a:ea typeface="Verdana" panose="020B0604030504040204" pitchFamily="34" charset="0"/>
              </a:rPr>
              <a:t> </a:t>
            </a:r>
            <a:r>
              <a:rPr lang="en-US" sz="2000" dirty="0" err="1">
                <a:ea typeface="Verdana" panose="020B0604030504040204" pitchFamily="34" charset="0"/>
              </a:rPr>
              <a:t>nhóm</a:t>
            </a:r>
            <a:r>
              <a:rPr lang="en-US" sz="2000" dirty="0">
                <a:ea typeface="Verdana" panose="020B0604030504040204" pitchFamily="34" charset="0"/>
              </a:rPr>
              <a:t> 05, LUZON </a:t>
            </a:r>
            <a:r>
              <a:rPr lang="en-US" sz="2000" dirty="0" err="1">
                <a:ea typeface="Verdana" panose="020B0604030504040204" pitchFamily="34" charset="0"/>
              </a:rPr>
              <a:t>là</a:t>
            </a:r>
            <a:r>
              <a:rPr lang="en-US" sz="2000" dirty="0">
                <a:ea typeface="Verdana" panose="020B0604030504040204" pitchFamily="34" charset="0"/>
              </a:rPr>
              <a:t> </a:t>
            </a:r>
            <a:r>
              <a:rPr lang="en-US" sz="2000" dirty="0" err="1">
                <a:ea typeface="Verdana" panose="020B0604030504040204" pitchFamily="34" charset="0"/>
              </a:rPr>
              <a:t>tên</a:t>
            </a:r>
            <a:r>
              <a:rPr lang="en-US" sz="2000" dirty="0">
                <a:ea typeface="Verdana" panose="020B0604030504040204" pitchFamily="34" charset="0"/>
              </a:rPr>
              <a:t> </a:t>
            </a:r>
            <a:r>
              <a:rPr lang="en-US" sz="2000" dirty="0" err="1">
                <a:ea typeface="Verdana" panose="020B0604030504040204" pitchFamily="34" charset="0"/>
              </a:rPr>
              <a:t>một</a:t>
            </a:r>
            <a:r>
              <a:rPr lang="en-US" sz="2000" dirty="0">
                <a:ea typeface="Verdana" panose="020B0604030504040204" pitchFamily="34" charset="0"/>
              </a:rPr>
              <a:t> </a:t>
            </a:r>
            <a:r>
              <a:rPr lang="en-US" sz="2000" dirty="0" err="1">
                <a:ea typeface="Verdana" panose="020B0604030504040204" pitchFamily="34" charset="0"/>
              </a:rPr>
              <a:t>hòn</a:t>
            </a:r>
            <a:r>
              <a:rPr lang="en-US" sz="2000" dirty="0">
                <a:ea typeface="Verdana" panose="020B0604030504040204" pitchFamily="34" charset="0"/>
              </a:rPr>
              <a:t> </a:t>
            </a:r>
            <a:r>
              <a:rPr lang="en-US" sz="2000" dirty="0" err="1">
                <a:ea typeface="Verdana" panose="020B0604030504040204" pitchFamily="34" charset="0"/>
              </a:rPr>
              <a:t>đảo</a:t>
            </a:r>
            <a:r>
              <a:rPr lang="en-US" sz="2000" dirty="0">
                <a:ea typeface="Verdana" panose="020B0604030504040204" pitchFamily="34" charset="0"/>
              </a:rPr>
              <a:t> </a:t>
            </a:r>
            <a:r>
              <a:rPr lang="en-US" sz="2000" dirty="0" err="1">
                <a:ea typeface="Verdana" panose="020B0604030504040204" pitchFamily="34" charset="0"/>
              </a:rPr>
              <a:t>nhỏ</a:t>
            </a:r>
            <a:r>
              <a:rPr lang="en-US" sz="2000" dirty="0">
                <a:ea typeface="Verdana" panose="020B0604030504040204" pitchFamily="34" charset="0"/>
              </a:rPr>
              <a:t> </a:t>
            </a:r>
            <a:r>
              <a:rPr lang="en-US" sz="2000" dirty="0" err="1">
                <a:ea typeface="Verdana" panose="020B0604030504040204" pitchFamily="34" charset="0"/>
              </a:rPr>
              <a:t>tại</a:t>
            </a:r>
            <a:r>
              <a:rPr lang="en-US" sz="2000" dirty="0">
                <a:ea typeface="Verdana" panose="020B0604030504040204" pitchFamily="34" charset="0"/>
              </a:rPr>
              <a:t> Philippines. Ng</a:t>
            </a:r>
            <a:r>
              <a:rPr lang="vi-VN" sz="2000" dirty="0">
                <a:ea typeface="Verdana" panose="020B0604030504040204" pitchFamily="34" charset="0"/>
              </a:rPr>
              <a:t>ư</a:t>
            </a:r>
            <a:r>
              <a:rPr lang="en-US" sz="2000" dirty="0" err="1">
                <a:ea typeface="Verdana" panose="020B0604030504040204" pitchFamily="34" charset="0"/>
              </a:rPr>
              <a:t>ời</a:t>
            </a:r>
            <a:r>
              <a:rPr lang="en-US" sz="2000" dirty="0">
                <a:ea typeface="Verdana" panose="020B0604030504040204" pitchFamily="34" charset="0"/>
              </a:rPr>
              <a:t> </a:t>
            </a:r>
            <a:r>
              <a:rPr lang="en-US" sz="2000" dirty="0" err="1">
                <a:ea typeface="Verdana" panose="020B0604030504040204" pitchFamily="34" charset="0"/>
              </a:rPr>
              <a:t>nộp</a:t>
            </a:r>
            <a:r>
              <a:rPr lang="en-US" sz="2000" dirty="0">
                <a:ea typeface="Verdana" panose="020B0604030504040204" pitchFamily="34" charset="0"/>
              </a:rPr>
              <a:t> đ</a:t>
            </a:r>
            <a:r>
              <a:rPr lang="vi-VN" sz="2000" dirty="0">
                <a:ea typeface="Verdana" panose="020B0604030504040204" pitchFamily="34" charset="0"/>
              </a:rPr>
              <a:t>ơ</a:t>
            </a:r>
            <a:r>
              <a:rPr lang="en-US" sz="2000" dirty="0">
                <a:ea typeface="Verdana" panose="020B0604030504040204" pitchFamily="34" charset="0"/>
              </a:rPr>
              <a:t>n Việt Nam</a:t>
            </a:r>
          </a:p>
          <a:p>
            <a:endParaRPr lang="en-US" sz="2000" dirty="0">
              <a:ea typeface="Verdana" panose="020B0604030504040204" pitchFamily="34" charset="0"/>
            </a:endParaRPr>
          </a:p>
          <a:p>
            <a:r>
              <a:rPr lang="en-US" sz="2000" b="1" u="sng" dirty="0">
                <a:ea typeface="Verdana" panose="020B0604030504040204" pitchFamily="34" charset="0"/>
              </a:rPr>
              <a:t>Tr</a:t>
            </a:r>
            <a:r>
              <a:rPr lang="vi-VN" sz="2000" b="1" u="sng" dirty="0">
                <a:ea typeface="Verdana" panose="020B0604030504040204" pitchFamily="34" charset="0"/>
              </a:rPr>
              <a:t>ư</a:t>
            </a:r>
            <a:r>
              <a:rPr lang="en-US" sz="2000" b="1" u="sng" dirty="0" err="1">
                <a:ea typeface="Verdana" panose="020B0604030504040204" pitchFamily="34" charset="0"/>
              </a:rPr>
              <a:t>ờng</a:t>
            </a:r>
            <a:r>
              <a:rPr lang="en-US" sz="2000" b="1" u="sng" dirty="0">
                <a:ea typeface="Verdana" panose="020B0604030504040204" pitchFamily="34" charset="0"/>
              </a:rPr>
              <a:t> </a:t>
            </a:r>
            <a:r>
              <a:rPr lang="en-US" sz="2000" b="1" u="sng" dirty="0" err="1">
                <a:ea typeface="Verdana" panose="020B0604030504040204" pitchFamily="34" charset="0"/>
              </a:rPr>
              <a:t>hợp</a:t>
            </a:r>
            <a:r>
              <a:rPr lang="en-US" sz="2000" b="1" u="sng" dirty="0">
                <a:ea typeface="Verdana" panose="020B0604030504040204" pitchFamily="34" charset="0"/>
              </a:rPr>
              <a:t> 2: </a:t>
            </a:r>
            <a:r>
              <a:rPr lang="en-US" sz="2000" dirty="0">
                <a:ea typeface="Verdana" panose="020B0604030504040204" pitchFamily="34" charset="0"/>
              </a:rPr>
              <a:t>Ng</a:t>
            </a:r>
            <a:r>
              <a:rPr lang="vi-VN" sz="2000" dirty="0">
                <a:ea typeface="Verdana" panose="020B0604030504040204" pitchFamily="34" charset="0"/>
              </a:rPr>
              <a:t>ư</a:t>
            </a:r>
            <a:r>
              <a:rPr lang="en-US" sz="2000" dirty="0" err="1">
                <a:ea typeface="Verdana" panose="020B0604030504040204" pitchFamily="34" charset="0"/>
              </a:rPr>
              <a:t>ời</a:t>
            </a:r>
            <a:r>
              <a:rPr lang="en-US" sz="2000" dirty="0">
                <a:ea typeface="Verdana" panose="020B0604030504040204" pitchFamily="34" charset="0"/>
              </a:rPr>
              <a:t> </a:t>
            </a:r>
            <a:r>
              <a:rPr lang="en-US" sz="2000" dirty="0" err="1">
                <a:ea typeface="Verdana" panose="020B0604030504040204" pitchFamily="34" charset="0"/>
              </a:rPr>
              <a:t>tiêu</a:t>
            </a:r>
            <a:r>
              <a:rPr lang="en-US" sz="2000" dirty="0">
                <a:ea typeface="Verdana" panose="020B0604030504040204" pitchFamily="34" charset="0"/>
              </a:rPr>
              <a:t> </a:t>
            </a:r>
            <a:r>
              <a:rPr lang="en-US" sz="2000" dirty="0" err="1">
                <a:ea typeface="Verdana" panose="020B0604030504040204" pitchFamily="34" charset="0"/>
              </a:rPr>
              <a:t>dùng</a:t>
            </a:r>
            <a:r>
              <a:rPr lang="en-US" sz="2000" dirty="0">
                <a:ea typeface="Verdana" panose="020B0604030504040204" pitchFamily="34" charset="0"/>
              </a:rPr>
              <a:t> </a:t>
            </a:r>
            <a:r>
              <a:rPr lang="en-US" sz="2000" dirty="0" err="1">
                <a:ea typeface="Verdana" panose="020B0604030504040204" pitchFamily="34" charset="0"/>
              </a:rPr>
              <a:t>biết</a:t>
            </a:r>
            <a:r>
              <a:rPr lang="en-US" sz="2000" dirty="0">
                <a:ea typeface="Verdana" panose="020B0604030504040204" pitchFamily="34" charset="0"/>
              </a:rPr>
              <a:t> </a:t>
            </a:r>
            <a:r>
              <a:rPr lang="en-US" sz="2000" dirty="0" err="1">
                <a:ea typeface="Verdana" panose="020B0604030504040204" pitchFamily="34" charset="0"/>
              </a:rPr>
              <a:t>đến</a:t>
            </a:r>
            <a:r>
              <a:rPr lang="en-US" sz="2000" dirty="0">
                <a:ea typeface="Verdana" panose="020B0604030504040204" pitchFamily="34" charset="0"/>
              </a:rPr>
              <a:t> </a:t>
            </a:r>
            <a:r>
              <a:rPr lang="en-US" sz="2000" dirty="0" err="1">
                <a:ea typeface="Verdana" panose="020B0604030504040204" pitchFamily="34" charset="0"/>
              </a:rPr>
              <a:t>địa</a:t>
            </a:r>
            <a:r>
              <a:rPr lang="en-US" sz="2000" dirty="0">
                <a:ea typeface="Verdana" panose="020B0604030504040204" pitchFamily="34" charset="0"/>
              </a:rPr>
              <a:t> </a:t>
            </a:r>
            <a:r>
              <a:rPr lang="en-US" sz="2000" dirty="0" err="1">
                <a:ea typeface="Verdana" panose="020B0604030504040204" pitchFamily="34" charset="0"/>
              </a:rPr>
              <a:t>danh</a:t>
            </a:r>
            <a:r>
              <a:rPr lang="en-US" sz="2000" dirty="0">
                <a:ea typeface="Verdana" panose="020B0604030504040204" pitchFamily="34" charset="0"/>
              </a:rPr>
              <a:t> </a:t>
            </a:r>
            <a:r>
              <a:rPr lang="en-US" sz="2000" dirty="0" err="1">
                <a:ea typeface="Verdana" panose="020B0604030504040204" pitchFamily="34" charset="0"/>
              </a:rPr>
              <a:t>đó</a:t>
            </a:r>
            <a:r>
              <a:rPr lang="en-US" sz="2000" dirty="0">
                <a:ea typeface="Verdana" panose="020B0604030504040204" pitchFamily="34" charset="0"/>
              </a:rPr>
              <a:t>, </a:t>
            </a:r>
            <a:r>
              <a:rPr lang="en-US" sz="2000" dirty="0" err="1">
                <a:ea typeface="Verdana" panose="020B0604030504040204" pitchFamily="34" charset="0"/>
              </a:rPr>
              <a:t>nh</a:t>
            </a:r>
            <a:r>
              <a:rPr lang="vi-VN" sz="2000" dirty="0">
                <a:ea typeface="Verdana" panose="020B0604030504040204" pitchFamily="34" charset="0"/>
              </a:rPr>
              <a:t>ư</a:t>
            </a:r>
            <a:r>
              <a:rPr lang="en-US" sz="2000" dirty="0">
                <a:ea typeface="Verdana" panose="020B0604030504040204" pitchFamily="34" charset="0"/>
              </a:rPr>
              <a:t>ng </a:t>
            </a:r>
            <a:r>
              <a:rPr lang="en-US" sz="2000" dirty="0" err="1">
                <a:ea typeface="Verdana" panose="020B0604030504040204" pitchFamily="34" charset="0"/>
              </a:rPr>
              <a:t>khó</a:t>
            </a:r>
            <a:r>
              <a:rPr lang="en-US" sz="2000" dirty="0">
                <a:ea typeface="Verdana" panose="020B0604030504040204" pitchFamily="34" charset="0"/>
              </a:rPr>
              <a:t> </a:t>
            </a:r>
            <a:r>
              <a:rPr lang="en-US" sz="2000" dirty="0" err="1">
                <a:ea typeface="Verdana" panose="020B0604030504040204" pitchFamily="34" charset="0"/>
              </a:rPr>
              <a:t>hình</a:t>
            </a:r>
            <a:r>
              <a:rPr lang="en-US" sz="2000" dirty="0">
                <a:ea typeface="Verdana" panose="020B0604030504040204" pitchFamily="34" charset="0"/>
              </a:rPr>
              <a:t> dung có </a:t>
            </a:r>
            <a:r>
              <a:rPr lang="en-US" sz="2000" dirty="0" err="1">
                <a:ea typeface="Verdana" panose="020B0604030504040204" pitchFamily="34" charset="0"/>
              </a:rPr>
              <a:t>mối</a:t>
            </a:r>
            <a:r>
              <a:rPr lang="en-US" sz="2000" dirty="0">
                <a:ea typeface="Verdana" panose="020B0604030504040204" pitchFamily="34" charset="0"/>
              </a:rPr>
              <a:t> </a:t>
            </a:r>
            <a:r>
              <a:rPr lang="en-US" sz="2000" dirty="0" err="1">
                <a:ea typeface="Verdana" panose="020B0604030504040204" pitchFamily="34" charset="0"/>
              </a:rPr>
              <a:t>liên</a:t>
            </a:r>
            <a:r>
              <a:rPr lang="en-US" sz="2000" dirty="0">
                <a:ea typeface="Verdana" panose="020B0604030504040204" pitchFamily="34" charset="0"/>
              </a:rPr>
              <a:t> </a:t>
            </a:r>
            <a:r>
              <a:rPr lang="en-US" sz="2000" dirty="0" err="1">
                <a:ea typeface="Verdana" panose="020B0604030504040204" pitchFamily="34" charset="0"/>
              </a:rPr>
              <a:t>hệ</a:t>
            </a:r>
            <a:r>
              <a:rPr lang="en-US" sz="2000" dirty="0">
                <a:ea typeface="Verdana" panose="020B0604030504040204" pitchFamily="34" charset="0"/>
              </a:rPr>
              <a:t> </a:t>
            </a:r>
            <a:r>
              <a:rPr lang="en-US" sz="2000" dirty="0" err="1">
                <a:ea typeface="Verdana" panose="020B0604030504040204" pitchFamily="34" charset="0"/>
              </a:rPr>
              <a:t>giữa</a:t>
            </a:r>
            <a:r>
              <a:rPr lang="en-US" sz="2000" dirty="0">
                <a:ea typeface="Verdana" panose="020B0604030504040204" pitchFamily="34" charset="0"/>
              </a:rPr>
              <a:t> </a:t>
            </a:r>
            <a:r>
              <a:rPr lang="en-US" sz="2000" dirty="0" err="1">
                <a:ea typeface="Verdana" panose="020B0604030504040204" pitchFamily="34" charset="0"/>
              </a:rPr>
              <a:t>sản</a:t>
            </a:r>
            <a:r>
              <a:rPr lang="en-US" sz="2000" dirty="0">
                <a:ea typeface="Verdana" panose="020B0604030504040204" pitchFamily="34" charset="0"/>
              </a:rPr>
              <a:t> </a:t>
            </a:r>
            <a:r>
              <a:rPr lang="en-US" sz="2000" dirty="0" err="1">
                <a:ea typeface="Verdana" panose="020B0604030504040204" pitchFamily="34" charset="0"/>
              </a:rPr>
              <a:t>phẩm</a:t>
            </a:r>
            <a:r>
              <a:rPr lang="en-US" sz="2000" dirty="0">
                <a:ea typeface="Verdana" panose="020B0604030504040204" pitchFamily="34" charset="0"/>
              </a:rPr>
              <a:t>, </a:t>
            </a:r>
            <a:r>
              <a:rPr lang="en-US" sz="2000" dirty="0" err="1">
                <a:ea typeface="Verdana" panose="020B0604030504040204" pitchFamily="34" charset="0"/>
              </a:rPr>
              <a:t>dịch</a:t>
            </a:r>
            <a:r>
              <a:rPr lang="en-US" sz="2000" dirty="0">
                <a:ea typeface="Verdana" panose="020B0604030504040204" pitchFamily="34" charset="0"/>
              </a:rPr>
              <a:t> </a:t>
            </a:r>
            <a:r>
              <a:rPr lang="en-US" sz="2000" dirty="0" err="1">
                <a:ea typeface="Verdana" panose="020B0604030504040204" pitchFamily="34" charset="0"/>
              </a:rPr>
              <a:t>vụ</a:t>
            </a:r>
            <a:r>
              <a:rPr lang="en-US" sz="2000" dirty="0">
                <a:ea typeface="Verdana" panose="020B0604030504040204" pitchFamily="34" charset="0"/>
              </a:rPr>
              <a:t> </a:t>
            </a:r>
            <a:r>
              <a:rPr lang="en-US" sz="2000" dirty="0" err="1">
                <a:ea typeface="Verdana" panose="020B0604030504040204" pitchFamily="34" charset="0"/>
              </a:rPr>
              <a:t>mang</a:t>
            </a:r>
            <a:r>
              <a:rPr lang="en-US" sz="2000" dirty="0">
                <a:ea typeface="Verdana" panose="020B0604030504040204" pitchFamily="34" charset="0"/>
              </a:rPr>
              <a:t> </a:t>
            </a:r>
            <a:r>
              <a:rPr lang="en-US" sz="2000" dirty="0" err="1">
                <a:ea typeface="Verdana" panose="020B0604030504040204" pitchFamily="34" charset="0"/>
              </a:rPr>
              <a:t>nhãn</a:t>
            </a:r>
            <a:r>
              <a:rPr lang="en-US" sz="2000" dirty="0">
                <a:ea typeface="Verdana" panose="020B0604030504040204" pitchFamily="34" charset="0"/>
              </a:rPr>
              <a:t> </a:t>
            </a:r>
            <a:r>
              <a:rPr lang="en-US" sz="2000" dirty="0" err="1">
                <a:ea typeface="Verdana" panose="020B0604030504040204" pitchFamily="34" charset="0"/>
              </a:rPr>
              <a:t>hiệu</a:t>
            </a:r>
            <a:r>
              <a:rPr lang="en-US" sz="2000" dirty="0">
                <a:ea typeface="Verdana" panose="020B0604030504040204" pitchFamily="34" charset="0"/>
              </a:rPr>
              <a:t> </a:t>
            </a:r>
            <a:r>
              <a:rPr lang="en-US" sz="2000" dirty="0" err="1">
                <a:ea typeface="Verdana" panose="020B0604030504040204" pitchFamily="34" charset="0"/>
              </a:rPr>
              <a:t>với</a:t>
            </a:r>
            <a:r>
              <a:rPr lang="en-US" sz="2000" dirty="0">
                <a:ea typeface="Verdana" panose="020B0604030504040204" pitchFamily="34" charset="0"/>
              </a:rPr>
              <a:t> </a:t>
            </a:r>
            <a:r>
              <a:rPr lang="en-US" sz="2000" dirty="0" err="1">
                <a:ea typeface="Verdana" panose="020B0604030504040204" pitchFamily="34" charset="0"/>
              </a:rPr>
              <a:t>địa</a:t>
            </a:r>
            <a:r>
              <a:rPr lang="en-US" sz="2000" dirty="0">
                <a:ea typeface="Verdana" panose="020B0604030504040204" pitchFamily="34" charset="0"/>
              </a:rPr>
              <a:t> </a:t>
            </a:r>
            <a:r>
              <a:rPr lang="en-US" sz="2000" dirty="0" err="1">
                <a:ea typeface="Verdana" panose="020B0604030504040204" pitchFamily="34" charset="0"/>
              </a:rPr>
              <a:t>danh</a:t>
            </a:r>
            <a:r>
              <a:rPr lang="en-US" sz="2000" dirty="0">
                <a:ea typeface="Verdana" panose="020B0604030504040204" pitchFamily="34" charset="0"/>
              </a:rPr>
              <a:t> </a:t>
            </a:r>
            <a:r>
              <a:rPr lang="en-US" sz="2000" dirty="0" err="1">
                <a:ea typeface="Verdana" panose="020B0604030504040204" pitchFamily="34" charset="0"/>
              </a:rPr>
              <a:t>đó</a:t>
            </a:r>
            <a:r>
              <a:rPr lang="en-US" sz="2000" dirty="0">
                <a:ea typeface="Verdana" panose="020B0604030504040204" pitchFamily="34" charset="0"/>
              </a:rPr>
              <a:t>:</a:t>
            </a:r>
          </a:p>
          <a:p>
            <a:endParaRPr lang="en-US" sz="800" dirty="0">
              <a:ea typeface="Verdana" panose="020B0604030504040204" pitchFamily="34" charset="0"/>
            </a:endParaRPr>
          </a:p>
          <a:p>
            <a:r>
              <a:rPr lang="en-US" sz="2000" b="1" dirty="0">
                <a:ea typeface="Verdana" panose="020B0604030504040204" pitchFamily="34" charset="0"/>
              </a:rPr>
              <a:t>PANAMA JACK </a:t>
            </a:r>
            <a:r>
              <a:rPr lang="en-US" sz="2000" dirty="0">
                <a:ea typeface="Verdana" panose="020B0604030504040204" pitchFamily="34" charset="0"/>
              </a:rPr>
              <a:t>– </a:t>
            </a:r>
            <a:r>
              <a:rPr lang="en-US" sz="2000" dirty="0" err="1">
                <a:ea typeface="Verdana" panose="020B0604030504040204" pitchFamily="34" charset="0"/>
              </a:rPr>
              <a:t>Đơn</a:t>
            </a:r>
            <a:r>
              <a:rPr lang="en-US" sz="2000" dirty="0">
                <a:ea typeface="Verdana" panose="020B0604030504040204" pitchFamily="34" charset="0"/>
              </a:rPr>
              <a:t> </a:t>
            </a:r>
            <a:r>
              <a:rPr lang="en-US" sz="2000" dirty="0" err="1">
                <a:ea typeface="Verdana" panose="020B0604030504040204" pitchFamily="34" charset="0"/>
              </a:rPr>
              <a:t>số</a:t>
            </a:r>
            <a:r>
              <a:rPr lang="en-US" sz="2000" dirty="0">
                <a:ea typeface="Verdana" panose="020B0604030504040204" pitchFamily="34" charset="0"/>
              </a:rPr>
              <a:t> </a:t>
            </a:r>
            <a:r>
              <a:rPr lang="en-US" sz="2000" dirty="0"/>
              <a:t>4-2009-04758 </a:t>
            </a:r>
            <a:r>
              <a:rPr lang="en-US" sz="2000" dirty="0" err="1">
                <a:ea typeface="Verdana" panose="020B0604030504040204" pitchFamily="34" charset="0"/>
              </a:rPr>
              <a:t>ngày</a:t>
            </a:r>
            <a:r>
              <a:rPr lang="en-US" sz="2000" dirty="0">
                <a:ea typeface="Verdana" panose="020B0604030504040204" pitchFamily="34" charset="0"/>
              </a:rPr>
              <a:t> </a:t>
            </a:r>
            <a:r>
              <a:rPr lang="en-US" sz="2000" dirty="0"/>
              <a:t>18/03/2009 </a:t>
            </a:r>
            <a:r>
              <a:rPr lang="en-US" sz="2000" dirty="0" err="1"/>
              <a:t>cho</a:t>
            </a:r>
            <a:r>
              <a:rPr lang="en-US" sz="2000" dirty="0">
                <a:ea typeface="Verdana" panose="020B0604030504040204" pitchFamily="34" charset="0"/>
              </a:rPr>
              <a:t> </a:t>
            </a:r>
            <a:r>
              <a:rPr lang="en-US" sz="2000" dirty="0" err="1">
                <a:ea typeface="Verdana" panose="020B0604030504040204" pitchFamily="34" charset="0"/>
              </a:rPr>
              <a:t>Nhóm</a:t>
            </a:r>
            <a:r>
              <a:rPr lang="en-US" sz="2000" dirty="0">
                <a:ea typeface="Verdana" panose="020B0604030504040204" pitchFamily="34" charset="0"/>
              </a:rPr>
              <a:t> 03, </a:t>
            </a:r>
            <a:r>
              <a:rPr lang="en-US" sz="2000" dirty="0" err="1">
                <a:ea typeface="Verdana" panose="020B0604030504040204" pitchFamily="34" charset="0"/>
              </a:rPr>
              <a:t>người</a:t>
            </a:r>
            <a:r>
              <a:rPr lang="en-US" sz="2000" dirty="0">
                <a:ea typeface="Verdana" panose="020B0604030504040204" pitchFamily="34" charset="0"/>
              </a:rPr>
              <a:t> </a:t>
            </a:r>
            <a:r>
              <a:rPr lang="en-US" sz="2000" dirty="0" err="1">
                <a:ea typeface="Verdana" panose="020B0604030504040204" pitchFamily="34" charset="0"/>
              </a:rPr>
              <a:t>nộp</a:t>
            </a:r>
            <a:r>
              <a:rPr lang="en-US" sz="2000" dirty="0">
                <a:ea typeface="Verdana" panose="020B0604030504040204" pitchFamily="34" charset="0"/>
              </a:rPr>
              <a:t> </a:t>
            </a:r>
            <a:r>
              <a:rPr lang="en-US" sz="2000" dirty="0" err="1">
                <a:ea typeface="Verdana" panose="020B0604030504040204" pitchFamily="34" charset="0"/>
              </a:rPr>
              <a:t>đơn</a:t>
            </a:r>
            <a:r>
              <a:rPr lang="en-US" sz="2000" dirty="0">
                <a:ea typeface="Verdana" panose="020B0604030504040204" pitchFamily="34" charset="0"/>
              </a:rPr>
              <a:t> có </a:t>
            </a:r>
            <a:r>
              <a:rPr lang="en-US" sz="2000" dirty="0" err="1">
                <a:ea typeface="Verdana" panose="020B0604030504040204" pitchFamily="34" charset="0"/>
              </a:rPr>
              <a:t>địa</a:t>
            </a:r>
            <a:r>
              <a:rPr lang="en-US" sz="2000" dirty="0">
                <a:ea typeface="Verdana" panose="020B0604030504040204" pitchFamily="34" charset="0"/>
              </a:rPr>
              <a:t> </a:t>
            </a:r>
            <a:r>
              <a:rPr lang="en-US" sz="2000" dirty="0" err="1">
                <a:ea typeface="Verdana" panose="020B0604030504040204" pitchFamily="34" charset="0"/>
              </a:rPr>
              <a:t>chỉ</a:t>
            </a:r>
            <a:r>
              <a:rPr lang="en-US" sz="2000" dirty="0">
                <a:ea typeface="Verdana" panose="020B0604030504040204" pitchFamily="34" charset="0"/>
              </a:rPr>
              <a:t> </a:t>
            </a:r>
            <a:r>
              <a:rPr lang="en-US" sz="2000" dirty="0" err="1">
                <a:ea typeface="Verdana" panose="020B0604030504040204" pitchFamily="34" charset="0"/>
              </a:rPr>
              <a:t>tại</a:t>
            </a:r>
            <a:r>
              <a:rPr lang="en-US" sz="2000" dirty="0">
                <a:ea typeface="Verdana" panose="020B0604030504040204" pitchFamily="34" charset="0"/>
              </a:rPr>
              <a:t> Hoa </a:t>
            </a:r>
            <a:r>
              <a:rPr lang="en-US" sz="2000" dirty="0" err="1">
                <a:ea typeface="Verdana" panose="020B0604030504040204" pitchFamily="34" charset="0"/>
              </a:rPr>
              <a:t>Kỳ</a:t>
            </a:r>
            <a:r>
              <a:rPr lang="en-US" sz="2000" dirty="0">
                <a:ea typeface="Verdana" panose="020B0604030504040204" pitchFamily="34" charset="0"/>
              </a:rPr>
              <a:t>  </a:t>
            </a:r>
          </a:p>
          <a:p>
            <a:endParaRPr lang="en-US" sz="2000" dirty="0">
              <a:ea typeface="Verdana" panose="020B0604030504040204" pitchFamily="34" charset="0"/>
            </a:endParaRPr>
          </a:p>
          <a:p>
            <a:pPr>
              <a:spcBef>
                <a:spcPts val="1200"/>
              </a:spcBef>
            </a:pPr>
            <a:r>
              <a:rPr lang="pt-BR" sz="2000" b="1" dirty="0">
                <a:ea typeface="Verdana" panose="020B0604030504040204" pitchFamily="34" charset="0"/>
              </a:rPr>
              <a:t>KỲ ĐỒNG &amp; Hình </a:t>
            </a:r>
            <a:r>
              <a:rPr lang="pt-BR" sz="2000" dirty="0">
                <a:ea typeface="Verdana" panose="020B0604030504040204" pitchFamily="34" charset="0"/>
              </a:rPr>
              <a:t>cho dịch vụ nhà hàng ăn uống (nhóm 43)</a:t>
            </a:r>
            <a:r>
              <a:rPr lang="pt-BR" sz="2000" b="1" dirty="0">
                <a:ea typeface="Verdana" panose="020B0604030504040204" pitchFamily="34" charset="0"/>
              </a:rPr>
              <a:t> </a:t>
            </a:r>
            <a:r>
              <a:rPr lang="pt-BR" sz="2000" dirty="0">
                <a:ea typeface="Verdana" panose="020B0604030504040204" pitchFamily="34" charset="0"/>
              </a:rPr>
              <a:t>(ví dụ số 34 trong QCTĐNH) - từ chối phần chữ Kỳ Đồng vì Kỳ Đồng là phố ẩm thực tại thành phố Hồ Chí Minh? </a:t>
            </a:r>
          </a:p>
          <a:p>
            <a:pPr>
              <a:spcBef>
                <a:spcPts val="1200"/>
              </a:spcBef>
            </a:pPr>
            <a:r>
              <a:rPr lang="pt-BR" sz="2000" dirty="0">
                <a:ea typeface="Verdana" panose="020B0604030504040204" pitchFamily="34" charset="0"/>
              </a:rPr>
              <a:t>“Kỳ Đồng” là tên một nhân vật lịch sử; là tên một phường ở TP. Hải Phòng, Đường Kỳ Đồng ở TP. Thái Bình, Đà Nẵng,...</a:t>
            </a:r>
            <a:endParaRPr lang="en-US" sz="2000" dirty="0">
              <a:ea typeface="Verdana" panose="020B060403050404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B1FB8A5-CD52-43E3-AA81-1C03FF253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>
            <a:noAutofit/>
          </a:bodyPr>
          <a:lstStyle/>
          <a:p>
            <a:r>
              <a:rPr lang="en-US" sz="3200" b="1" u="sng" dirty="0" err="1">
                <a:solidFill>
                  <a:srgbClr val="0099FF"/>
                </a:solidFill>
                <a:ea typeface="Verdana" panose="020B0604030504040204" pitchFamily="34" charset="0"/>
              </a:rPr>
              <a:t>Vấn</a:t>
            </a:r>
            <a:r>
              <a:rPr lang="en-US" sz="3200" b="1" u="sng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3200" b="1" u="sng" dirty="0" err="1">
                <a:solidFill>
                  <a:srgbClr val="0099FF"/>
                </a:solidFill>
                <a:ea typeface="Verdana" panose="020B0604030504040204" pitchFamily="34" charset="0"/>
              </a:rPr>
              <a:t>đề</a:t>
            </a:r>
            <a:r>
              <a:rPr lang="en-US" sz="3200" b="1" u="sng" dirty="0">
                <a:solidFill>
                  <a:srgbClr val="0099FF"/>
                </a:solidFill>
                <a:ea typeface="Verdana" panose="020B0604030504040204" pitchFamily="34" charset="0"/>
              </a:rPr>
              <a:t> 6</a:t>
            </a:r>
            <a:r>
              <a:rPr lang="en-US" sz="3200" b="1" dirty="0">
                <a:solidFill>
                  <a:srgbClr val="0099FF"/>
                </a:solidFill>
                <a:ea typeface="Verdana" panose="020B0604030504040204" pitchFamily="34" charset="0"/>
              </a:rPr>
              <a:t>	</a:t>
            </a:r>
            <a:br>
              <a:rPr lang="en-US" sz="3200" b="1" dirty="0">
                <a:solidFill>
                  <a:srgbClr val="0099FF"/>
                </a:solidFill>
                <a:ea typeface="Verdana" panose="020B0604030504040204" pitchFamily="34" charset="0"/>
              </a:rPr>
            </a:br>
            <a:r>
              <a:rPr lang="en-US" sz="3200" b="1" dirty="0" err="1">
                <a:solidFill>
                  <a:srgbClr val="0099FF"/>
                </a:solidFill>
                <a:ea typeface="Verdana" panose="020B0604030504040204" pitchFamily="34" charset="0"/>
              </a:rPr>
              <a:t>Dấu</a:t>
            </a:r>
            <a:r>
              <a:rPr lang="en-US" sz="32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0099FF"/>
                </a:solidFill>
                <a:ea typeface="Verdana" panose="020B0604030504040204" pitchFamily="34" charset="0"/>
              </a:rPr>
              <a:t>hiệu</a:t>
            </a:r>
            <a:r>
              <a:rPr lang="en-US" sz="32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0099FF"/>
                </a:solidFill>
                <a:ea typeface="Verdana" panose="020B0604030504040204" pitchFamily="34" charset="0"/>
              </a:rPr>
              <a:t>là</a:t>
            </a:r>
            <a:r>
              <a:rPr lang="en-US" sz="32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0099FF"/>
                </a:solidFill>
                <a:ea typeface="Verdana" panose="020B0604030504040204" pitchFamily="34" charset="0"/>
              </a:rPr>
              <a:t>chỉ</a:t>
            </a:r>
            <a:r>
              <a:rPr lang="en-US" sz="32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0099FF"/>
                </a:solidFill>
                <a:ea typeface="Verdana" panose="020B0604030504040204" pitchFamily="34" charset="0"/>
              </a:rPr>
              <a:t>dẫn</a:t>
            </a:r>
            <a:r>
              <a:rPr lang="en-US" sz="32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0099FF"/>
                </a:solidFill>
                <a:ea typeface="Verdana" panose="020B0604030504040204" pitchFamily="34" charset="0"/>
              </a:rPr>
              <a:t>về</a:t>
            </a:r>
            <a:r>
              <a:rPr lang="en-US" sz="32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0099FF"/>
                </a:solidFill>
                <a:ea typeface="Verdana" panose="020B0604030504040204" pitchFamily="34" charset="0"/>
              </a:rPr>
              <a:t>địa</a:t>
            </a:r>
            <a:r>
              <a:rPr lang="en-US" sz="3200" b="1" dirty="0">
                <a:solidFill>
                  <a:srgbClr val="0099FF"/>
                </a:solidFill>
                <a:ea typeface="Verdana" panose="020B0604030504040204" pitchFamily="34" charset="0"/>
              </a:rPr>
              <a:t> </a:t>
            </a:r>
            <a:r>
              <a:rPr lang="en-US" sz="3200" b="1" dirty="0" err="1">
                <a:solidFill>
                  <a:srgbClr val="0099FF"/>
                </a:solidFill>
                <a:ea typeface="Verdana" panose="020B0604030504040204" pitchFamily="34" charset="0"/>
              </a:rPr>
              <a:t>lý</a:t>
            </a:r>
            <a:endParaRPr lang="en-US" sz="3200" b="1" dirty="0">
              <a:solidFill>
                <a:srgbClr val="0099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951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2696</TotalTime>
  <Words>2371</Words>
  <Application>Microsoft Office PowerPoint</Application>
  <PresentationFormat>On-screen Show (4:3)</PresentationFormat>
  <Paragraphs>111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Verdana</vt:lpstr>
      <vt:lpstr>Office Theme</vt:lpstr>
      <vt:lpstr>Một số vấn đề trong đánh giá  dấu hiệu mang tính mô tả và dấu hiệu làm hiểu sai lệch, có tính chất lừa dối</vt:lpstr>
      <vt:lpstr>Các quy định liên quan </vt:lpstr>
      <vt:lpstr>Vấn đề 1    Nhiều dấu hiệu không chỉ dẫn thông tin trực tiếp về hàng hóa, dịch vụ bị từ chối bảo hộ</vt:lpstr>
      <vt:lpstr>Vấn đề 1    Nhiều dấu hiệu không chỉ dẫn thông tin trực tiếp về hàng hóa, dịch vụ bị từ chối bảo hộ </vt:lpstr>
      <vt:lpstr>Vấn đề 2   Nhãn hiệu bị từ chối vì mang ý nghĩa mô tả không  phổ biến đối với người tiêu dùng</vt:lpstr>
      <vt:lpstr>Vấn đề 3   Tổng thể nhãn hiệu có khả năng phân biệt  nhưng vẫn bị từ chối</vt:lpstr>
      <vt:lpstr>Vấn đề 4   Bằng chứng chứng minh  khả năng phân biệt tự thân của nhãn hiệu</vt:lpstr>
      <vt:lpstr>Vấn đề 5  Nhãn hiệu bị từ chối dù không có khả năng gây nhầm lẫn/ sai lệch về hàng hóa, dịch vụ</vt:lpstr>
      <vt:lpstr>Vấn đề 6  Dấu hiệu là chỉ dẫn về địa lý</vt:lpstr>
      <vt:lpstr>Vấn đề 6  Dấu hiệu là chỉ dẫn về địa lý</vt:lpstr>
      <vt:lpstr>Một số đề xuất</vt:lpstr>
      <vt:lpstr>Một số đề xuất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Son Doan</cp:lastModifiedBy>
  <cp:revision>209</cp:revision>
  <cp:lastPrinted>2019-12-12T07:15:40Z</cp:lastPrinted>
  <dcterms:created xsi:type="dcterms:W3CDTF">2019-11-25T04:04:18Z</dcterms:created>
  <dcterms:modified xsi:type="dcterms:W3CDTF">2019-12-16T01:14:36Z</dcterms:modified>
</cp:coreProperties>
</file>